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4"/>
  </p:notesMasterIdLst>
  <p:handoutMasterIdLst>
    <p:handoutMasterId r:id="rId45"/>
  </p:handoutMasterIdLst>
  <p:sldIdLst>
    <p:sldId id="275" r:id="rId5"/>
    <p:sldId id="312" r:id="rId6"/>
    <p:sldId id="304" r:id="rId7"/>
    <p:sldId id="305" r:id="rId8"/>
    <p:sldId id="306" r:id="rId9"/>
    <p:sldId id="313" r:id="rId10"/>
    <p:sldId id="314" r:id="rId11"/>
    <p:sldId id="307" r:id="rId12"/>
    <p:sldId id="308" r:id="rId13"/>
    <p:sldId id="309" r:id="rId14"/>
    <p:sldId id="310" r:id="rId15"/>
    <p:sldId id="311" r:id="rId16"/>
    <p:sldId id="315" r:id="rId17"/>
    <p:sldId id="319" r:id="rId18"/>
    <p:sldId id="318" r:id="rId19"/>
    <p:sldId id="316" r:id="rId20"/>
    <p:sldId id="317" r:id="rId21"/>
    <p:sldId id="320" r:id="rId22"/>
    <p:sldId id="321" r:id="rId23"/>
    <p:sldId id="322" r:id="rId24"/>
    <p:sldId id="323" r:id="rId25"/>
    <p:sldId id="324" r:id="rId26"/>
    <p:sldId id="325" r:id="rId27"/>
    <p:sldId id="326" r:id="rId28"/>
    <p:sldId id="327" r:id="rId29"/>
    <p:sldId id="328" r:id="rId30"/>
    <p:sldId id="332" r:id="rId31"/>
    <p:sldId id="335" r:id="rId32"/>
    <p:sldId id="337" r:id="rId33"/>
    <p:sldId id="336" r:id="rId34"/>
    <p:sldId id="333" r:id="rId35"/>
    <p:sldId id="329" r:id="rId36"/>
    <p:sldId id="330" r:id="rId37"/>
    <p:sldId id="334" r:id="rId38"/>
    <p:sldId id="331" r:id="rId39"/>
    <p:sldId id="339" r:id="rId40"/>
    <p:sldId id="340" r:id="rId41"/>
    <p:sldId id="341" r:id="rId42"/>
    <p:sldId id="34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BC2D5CC-C0F9-4BF3-9FF2-733A6DF5E031}">
          <p14:sldIdLst>
            <p14:sldId id="275"/>
            <p14:sldId id="312"/>
            <p14:sldId id="304"/>
            <p14:sldId id="305"/>
            <p14:sldId id="306"/>
            <p14:sldId id="313"/>
            <p14:sldId id="314"/>
            <p14:sldId id="307"/>
            <p14:sldId id="308"/>
            <p14:sldId id="309"/>
            <p14:sldId id="310"/>
            <p14:sldId id="311"/>
            <p14:sldId id="315"/>
            <p14:sldId id="319"/>
            <p14:sldId id="318"/>
            <p14:sldId id="316"/>
            <p14:sldId id="317"/>
            <p14:sldId id="320"/>
            <p14:sldId id="321"/>
            <p14:sldId id="322"/>
            <p14:sldId id="323"/>
            <p14:sldId id="324"/>
            <p14:sldId id="325"/>
            <p14:sldId id="326"/>
            <p14:sldId id="327"/>
            <p14:sldId id="328"/>
            <p14:sldId id="332"/>
            <p14:sldId id="335"/>
            <p14:sldId id="337"/>
            <p14:sldId id="336"/>
            <p14:sldId id="333"/>
            <p14:sldId id="329"/>
            <p14:sldId id="330"/>
            <p14:sldId id="334"/>
            <p14:sldId id="331"/>
            <p14:sldId id="339"/>
            <p14:sldId id="340"/>
            <p14:sldId id="341"/>
            <p14:sldId id="34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7DA20A-81E9-4499-B3C3-0B45CF40B563}" v="1" dt="2022-08-17T15:15:09.2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54"/>
      </p:cViewPr>
      <p:guideLst>
        <p:guide orient="horz" pos="2160"/>
        <p:guide pos="3840"/>
      </p:guideLst>
    </p:cSldViewPr>
  </p:slideViewPr>
  <p:notesTextViewPr>
    <p:cViewPr>
      <p:scale>
        <a:sx n="1" d="1"/>
        <a:sy n="1" d="1"/>
      </p:scale>
      <p:origin x="0" y="0"/>
    </p:cViewPr>
  </p:notesText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9CE010 RAVI BHINGRADIYA" userId="S::19ce010@edu.charusat.org::664dd9a6-17fe-4821-8a33-3439a1817f62" providerId="AD" clId="Web-{037DA20A-81E9-4499-B3C3-0B45CF40B563}"/>
    <pc:docChg chg="modSld">
      <pc:chgData name="19CE010 RAVI BHINGRADIYA" userId="S::19ce010@edu.charusat.org::664dd9a6-17fe-4821-8a33-3439a1817f62" providerId="AD" clId="Web-{037DA20A-81E9-4499-B3C3-0B45CF40B563}" dt="2022-08-17T15:15:09.259" v="0" actId="1076"/>
      <pc:docMkLst>
        <pc:docMk/>
      </pc:docMkLst>
      <pc:sldChg chg="modSp">
        <pc:chgData name="19CE010 RAVI BHINGRADIYA" userId="S::19ce010@edu.charusat.org::664dd9a6-17fe-4821-8a33-3439a1817f62" providerId="AD" clId="Web-{037DA20A-81E9-4499-B3C3-0B45CF40B563}" dt="2022-08-17T15:15:09.259" v="0" actId="1076"/>
        <pc:sldMkLst>
          <pc:docMk/>
          <pc:sldMk cId="2153114038" sldId="337"/>
        </pc:sldMkLst>
        <pc:picChg chg="mod">
          <ac:chgData name="19CE010 RAVI BHINGRADIYA" userId="S::19ce010@edu.charusat.org::664dd9a6-17fe-4821-8a33-3439a1817f62" providerId="AD" clId="Web-{037DA20A-81E9-4499-B3C3-0B45CF40B563}" dt="2022-08-17T15:15:09.259" v="0" actId="1076"/>
          <ac:picMkLst>
            <pc:docMk/>
            <pc:sldMk cId="2153114038" sldId="337"/>
            <ac:picMk id="5"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4DC975E-1C9F-40B5-AF9A-164AD3D72FC2}" type="datetimeFigureOut">
              <a:rPr lang="en-US" smtClean="0"/>
              <a:pPr/>
              <a:t>8/17/2022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A3F05BE-A968-47C7-8437-84EFA0DE7E34}" type="slidenum">
              <a:rPr lang="en-US" smtClean="0"/>
              <a:pPr/>
              <a:t>‹#›</a:t>
            </a:fld>
            <a:endParaRPr lang="en-US"/>
          </a:p>
        </p:txBody>
      </p:sp>
    </p:spTree>
    <p:extLst>
      <p:ext uri="{BB962C8B-B14F-4D97-AF65-F5344CB8AC3E}">
        <p14:creationId xmlns:p14="http://schemas.microsoft.com/office/powerpoint/2010/main" val="30734788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845E6D-4291-44ED-8423-3413786B0C88}" type="datetimeFigureOut">
              <a:rPr lang="en-US" smtClean="0"/>
              <a:pPr/>
              <a:t>8/17/2022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346A9E-ACA9-4F24-A258-BBB1C95C6521}" type="slidenum">
              <a:rPr lang="en-US" smtClean="0"/>
              <a:pPr/>
              <a:t>‹#›</a:t>
            </a:fld>
            <a:endParaRPr lang="en-US"/>
          </a:p>
        </p:txBody>
      </p:sp>
    </p:spTree>
    <p:extLst>
      <p:ext uri="{BB962C8B-B14F-4D97-AF65-F5344CB8AC3E}">
        <p14:creationId xmlns:p14="http://schemas.microsoft.com/office/powerpoint/2010/main" val="37853728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9391F128-31AE-4914-848F-398F71F4D738}" type="datetime1">
              <a:rPr lang="en-IN" smtClean="0"/>
              <a:t>17-08-2022</a:t>
            </a:fld>
            <a:endParaRPr lang="en-IN"/>
          </a:p>
        </p:txBody>
      </p:sp>
      <p:sp>
        <p:nvSpPr>
          <p:cNvPr id="5" name="Footer Placeholder 4"/>
          <p:cNvSpPr>
            <a:spLocks noGrp="1"/>
          </p:cNvSpPr>
          <p:nvPr>
            <p:ph type="ftr" sz="quarter" idx="11"/>
          </p:nvPr>
        </p:nvSpPr>
        <p:spPr/>
        <p:txBody>
          <a:bodyPr/>
          <a:lstStyle/>
          <a:p>
            <a:r>
              <a:rPr lang="en-IN"/>
              <a:t>Arpita Shah</a:t>
            </a:r>
          </a:p>
        </p:txBody>
      </p:sp>
      <p:sp>
        <p:nvSpPr>
          <p:cNvPr id="6" name="Slide Number Placeholder 5"/>
          <p:cNvSpPr>
            <a:spLocks noGrp="1"/>
          </p:cNvSpPr>
          <p:nvPr>
            <p:ph type="sldNum" sz="quarter" idx="12"/>
          </p:nvPr>
        </p:nvSpPr>
        <p:spPr/>
        <p:txBody>
          <a:bodyPr/>
          <a:lstStyle/>
          <a:p>
            <a:fld id="{108BC8CE-00A2-4570-A7C4-CF89774406DD}" type="slidenum">
              <a:rPr lang="en-IN" smtClean="0"/>
              <a:pPr/>
              <a:t>‹#›</a:t>
            </a:fld>
            <a:endParaRPr lang="en-IN"/>
          </a:p>
        </p:txBody>
      </p:sp>
    </p:spTree>
    <p:extLst>
      <p:ext uri="{BB962C8B-B14F-4D97-AF65-F5344CB8AC3E}">
        <p14:creationId xmlns:p14="http://schemas.microsoft.com/office/powerpoint/2010/main" val="1373294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0465CDA-21EF-44C2-99ED-94C6B5487669}" type="datetime1">
              <a:rPr lang="en-IN" smtClean="0"/>
              <a:t>17-08-2022</a:t>
            </a:fld>
            <a:endParaRPr lang="en-IN"/>
          </a:p>
        </p:txBody>
      </p:sp>
      <p:sp>
        <p:nvSpPr>
          <p:cNvPr id="5" name="Footer Placeholder 4"/>
          <p:cNvSpPr>
            <a:spLocks noGrp="1"/>
          </p:cNvSpPr>
          <p:nvPr>
            <p:ph type="ftr" sz="quarter" idx="11"/>
          </p:nvPr>
        </p:nvSpPr>
        <p:spPr/>
        <p:txBody>
          <a:bodyPr/>
          <a:lstStyle/>
          <a:p>
            <a:r>
              <a:rPr lang="en-IN"/>
              <a:t>Arpita Shah</a:t>
            </a:r>
          </a:p>
        </p:txBody>
      </p:sp>
      <p:sp>
        <p:nvSpPr>
          <p:cNvPr id="6" name="Slide Number Placeholder 5"/>
          <p:cNvSpPr>
            <a:spLocks noGrp="1"/>
          </p:cNvSpPr>
          <p:nvPr>
            <p:ph type="sldNum" sz="quarter" idx="12"/>
          </p:nvPr>
        </p:nvSpPr>
        <p:spPr/>
        <p:txBody>
          <a:bodyPr/>
          <a:lstStyle/>
          <a:p>
            <a:fld id="{108BC8CE-00A2-4570-A7C4-CF89774406DD}" type="slidenum">
              <a:rPr lang="en-IN" smtClean="0"/>
              <a:pPr/>
              <a:t>‹#›</a:t>
            </a:fld>
            <a:endParaRPr lang="en-IN"/>
          </a:p>
        </p:txBody>
      </p:sp>
    </p:spTree>
    <p:extLst>
      <p:ext uri="{BB962C8B-B14F-4D97-AF65-F5344CB8AC3E}">
        <p14:creationId xmlns:p14="http://schemas.microsoft.com/office/powerpoint/2010/main" val="4120038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9EFC301-583F-497D-A6E2-C1D72266CB24}" type="datetime1">
              <a:rPr lang="en-IN" smtClean="0"/>
              <a:t>17-08-2022</a:t>
            </a:fld>
            <a:endParaRPr lang="en-IN"/>
          </a:p>
        </p:txBody>
      </p:sp>
      <p:sp>
        <p:nvSpPr>
          <p:cNvPr id="5" name="Footer Placeholder 4"/>
          <p:cNvSpPr>
            <a:spLocks noGrp="1"/>
          </p:cNvSpPr>
          <p:nvPr>
            <p:ph type="ftr" sz="quarter" idx="11"/>
          </p:nvPr>
        </p:nvSpPr>
        <p:spPr/>
        <p:txBody>
          <a:bodyPr/>
          <a:lstStyle/>
          <a:p>
            <a:r>
              <a:rPr lang="en-IN"/>
              <a:t>Arpita Shah</a:t>
            </a:r>
          </a:p>
        </p:txBody>
      </p:sp>
      <p:sp>
        <p:nvSpPr>
          <p:cNvPr id="6" name="Slide Number Placeholder 5"/>
          <p:cNvSpPr>
            <a:spLocks noGrp="1"/>
          </p:cNvSpPr>
          <p:nvPr>
            <p:ph type="sldNum" sz="quarter" idx="12"/>
          </p:nvPr>
        </p:nvSpPr>
        <p:spPr/>
        <p:txBody>
          <a:bodyPr/>
          <a:lstStyle/>
          <a:p>
            <a:fld id="{108BC8CE-00A2-4570-A7C4-CF89774406DD}" type="slidenum">
              <a:rPr lang="en-IN" smtClean="0"/>
              <a:pPr/>
              <a:t>‹#›</a:t>
            </a:fld>
            <a:endParaRPr lang="en-IN"/>
          </a:p>
        </p:txBody>
      </p:sp>
    </p:spTree>
    <p:extLst>
      <p:ext uri="{BB962C8B-B14F-4D97-AF65-F5344CB8AC3E}">
        <p14:creationId xmlns:p14="http://schemas.microsoft.com/office/powerpoint/2010/main" val="3043879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10"/>
          </p:nvPr>
        </p:nvSpPr>
        <p:spPr/>
        <p:txBody>
          <a:bodyPr/>
          <a:lstStyle/>
          <a:p>
            <a:fld id="{F97D9495-18A2-408A-BFE5-DB0B99AF2321}" type="datetime1">
              <a:rPr lang="en-IN" smtClean="0"/>
              <a:t>17-08-2022</a:t>
            </a:fld>
            <a:endParaRPr lang="en-IN"/>
          </a:p>
        </p:txBody>
      </p:sp>
      <p:sp>
        <p:nvSpPr>
          <p:cNvPr id="5" name="Footer Placeholder 4"/>
          <p:cNvSpPr>
            <a:spLocks noGrp="1"/>
          </p:cNvSpPr>
          <p:nvPr>
            <p:ph type="ftr" sz="quarter" idx="11"/>
          </p:nvPr>
        </p:nvSpPr>
        <p:spPr/>
        <p:txBody>
          <a:bodyPr/>
          <a:lstStyle/>
          <a:p>
            <a:r>
              <a:rPr lang="en-IN"/>
              <a:t>Arpita Shah</a:t>
            </a:r>
          </a:p>
        </p:txBody>
      </p:sp>
      <p:sp>
        <p:nvSpPr>
          <p:cNvPr id="6" name="Slide Number Placeholder 5"/>
          <p:cNvSpPr>
            <a:spLocks noGrp="1"/>
          </p:cNvSpPr>
          <p:nvPr>
            <p:ph type="sldNum" sz="quarter" idx="12"/>
          </p:nvPr>
        </p:nvSpPr>
        <p:spPr/>
        <p:txBody>
          <a:bodyPr/>
          <a:lstStyle/>
          <a:p>
            <a:fld id="{108BC8CE-00A2-4570-A7C4-CF89774406DD}" type="slidenum">
              <a:rPr lang="en-IN" smtClean="0"/>
              <a:pPr/>
              <a:t>‹#›</a:t>
            </a:fld>
            <a:endParaRPr lang="en-IN"/>
          </a:p>
        </p:txBody>
      </p:sp>
      <p:sp>
        <p:nvSpPr>
          <p:cNvPr id="7" name="Rectangle 6">
            <a:extLst>
              <a:ext uri="{FF2B5EF4-FFF2-40B4-BE49-F238E27FC236}">
                <a16:creationId xmlns:a16="http://schemas.microsoft.com/office/drawing/2014/main" id="{F96C3307-7F0D-4BAE-9D7F-2575F222398B}"/>
              </a:ext>
            </a:extLst>
          </p:cNvPr>
          <p:cNvSpPr/>
          <p:nvPr userDrawn="1"/>
        </p:nvSpPr>
        <p:spPr>
          <a:xfrm>
            <a:off x="0" y="6469038"/>
            <a:ext cx="12192000" cy="38896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err="1">
                <a:solidFill>
                  <a:srgbClr val="002060"/>
                </a:solidFill>
              </a:rPr>
              <a:t>Chandubhai</a:t>
            </a:r>
            <a:r>
              <a:rPr lang="en-IN" dirty="0">
                <a:solidFill>
                  <a:srgbClr val="002060"/>
                </a:solidFill>
              </a:rPr>
              <a:t> S. Patel Institute of Technology (CSPIT), CHARUSAT</a:t>
            </a:r>
          </a:p>
        </p:txBody>
      </p:sp>
      <p:sp>
        <p:nvSpPr>
          <p:cNvPr id="8" name="Title 7">
            <a:extLst>
              <a:ext uri="{FF2B5EF4-FFF2-40B4-BE49-F238E27FC236}">
                <a16:creationId xmlns:a16="http://schemas.microsoft.com/office/drawing/2014/main" id="{5F9E75BD-027B-466F-AF02-7BD9D6D39D4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3293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EFC964D-D022-41BB-A015-9C7909A44B4B}" type="datetime1">
              <a:rPr lang="en-IN" smtClean="0"/>
              <a:t>17-08-2022</a:t>
            </a:fld>
            <a:endParaRPr lang="en-IN"/>
          </a:p>
        </p:txBody>
      </p:sp>
      <p:sp>
        <p:nvSpPr>
          <p:cNvPr id="5" name="Footer Placeholder 4"/>
          <p:cNvSpPr>
            <a:spLocks noGrp="1"/>
          </p:cNvSpPr>
          <p:nvPr>
            <p:ph type="ftr" sz="quarter" idx="11"/>
          </p:nvPr>
        </p:nvSpPr>
        <p:spPr/>
        <p:txBody>
          <a:bodyPr/>
          <a:lstStyle/>
          <a:p>
            <a:r>
              <a:rPr lang="en-IN"/>
              <a:t>Arpita Shah</a:t>
            </a:r>
          </a:p>
        </p:txBody>
      </p:sp>
      <p:sp>
        <p:nvSpPr>
          <p:cNvPr id="6" name="Slide Number Placeholder 5"/>
          <p:cNvSpPr>
            <a:spLocks noGrp="1"/>
          </p:cNvSpPr>
          <p:nvPr>
            <p:ph type="sldNum" sz="quarter" idx="12"/>
          </p:nvPr>
        </p:nvSpPr>
        <p:spPr/>
        <p:txBody>
          <a:bodyPr/>
          <a:lstStyle/>
          <a:p>
            <a:fld id="{108BC8CE-00A2-4570-A7C4-CF89774406DD}" type="slidenum">
              <a:rPr lang="en-IN" smtClean="0"/>
              <a:pPr/>
              <a:t>‹#›</a:t>
            </a:fld>
            <a:endParaRPr lang="en-IN"/>
          </a:p>
        </p:txBody>
      </p:sp>
    </p:spTree>
    <p:extLst>
      <p:ext uri="{BB962C8B-B14F-4D97-AF65-F5344CB8AC3E}">
        <p14:creationId xmlns:p14="http://schemas.microsoft.com/office/powerpoint/2010/main" val="3129285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61703949-4D18-45A6-AD36-A91B8624C991}" type="datetime1">
              <a:rPr lang="en-IN" smtClean="0"/>
              <a:t>17-08-2022</a:t>
            </a:fld>
            <a:endParaRPr lang="en-IN"/>
          </a:p>
        </p:txBody>
      </p:sp>
      <p:sp>
        <p:nvSpPr>
          <p:cNvPr id="6" name="Footer Placeholder 5"/>
          <p:cNvSpPr>
            <a:spLocks noGrp="1"/>
          </p:cNvSpPr>
          <p:nvPr>
            <p:ph type="ftr" sz="quarter" idx="11"/>
          </p:nvPr>
        </p:nvSpPr>
        <p:spPr/>
        <p:txBody>
          <a:bodyPr/>
          <a:lstStyle/>
          <a:p>
            <a:r>
              <a:rPr lang="en-IN"/>
              <a:t>Arpita Shah</a:t>
            </a:r>
          </a:p>
        </p:txBody>
      </p:sp>
      <p:sp>
        <p:nvSpPr>
          <p:cNvPr id="7" name="Slide Number Placeholder 6"/>
          <p:cNvSpPr>
            <a:spLocks noGrp="1"/>
          </p:cNvSpPr>
          <p:nvPr>
            <p:ph type="sldNum" sz="quarter" idx="12"/>
          </p:nvPr>
        </p:nvSpPr>
        <p:spPr/>
        <p:txBody>
          <a:bodyPr/>
          <a:lstStyle/>
          <a:p>
            <a:fld id="{108BC8CE-00A2-4570-A7C4-CF89774406DD}" type="slidenum">
              <a:rPr lang="en-IN" smtClean="0"/>
              <a:pPr/>
              <a:t>‹#›</a:t>
            </a:fld>
            <a:endParaRPr lang="en-IN"/>
          </a:p>
        </p:txBody>
      </p:sp>
    </p:spTree>
    <p:extLst>
      <p:ext uri="{BB962C8B-B14F-4D97-AF65-F5344CB8AC3E}">
        <p14:creationId xmlns:p14="http://schemas.microsoft.com/office/powerpoint/2010/main" val="132879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0EB5508-C393-4D68-B15C-DCD2AE4BA6DF}" type="datetime1">
              <a:rPr lang="en-IN" smtClean="0"/>
              <a:t>17-08-2022</a:t>
            </a:fld>
            <a:endParaRPr lang="en-IN"/>
          </a:p>
        </p:txBody>
      </p:sp>
      <p:sp>
        <p:nvSpPr>
          <p:cNvPr id="8" name="Footer Placeholder 7"/>
          <p:cNvSpPr>
            <a:spLocks noGrp="1"/>
          </p:cNvSpPr>
          <p:nvPr>
            <p:ph type="ftr" sz="quarter" idx="11"/>
          </p:nvPr>
        </p:nvSpPr>
        <p:spPr/>
        <p:txBody>
          <a:bodyPr/>
          <a:lstStyle/>
          <a:p>
            <a:r>
              <a:rPr lang="en-IN"/>
              <a:t>Arpita Shah</a:t>
            </a:r>
          </a:p>
        </p:txBody>
      </p:sp>
      <p:sp>
        <p:nvSpPr>
          <p:cNvPr id="9" name="Slide Number Placeholder 8"/>
          <p:cNvSpPr>
            <a:spLocks noGrp="1"/>
          </p:cNvSpPr>
          <p:nvPr>
            <p:ph type="sldNum" sz="quarter" idx="12"/>
          </p:nvPr>
        </p:nvSpPr>
        <p:spPr/>
        <p:txBody>
          <a:bodyPr/>
          <a:lstStyle/>
          <a:p>
            <a:fld id="{108BC8CE-00A2-4570-A7C4-CF89774406DD}" type="slidenum">
              <a:rPr lang="en-IN" smtClean="0"/>
              <a:pPr/>
              <a:t>‹#›</a:t>
            </a:fld>
            <a:endParaRPr lang="en-IN"/>
          </a:p>
        </p:txBody>
      </p:sp>
    </p:spTree>
    <p:extLst>
      <p:ext uri="{BB962C8B-B14F-4D97-AF65-F5344CB8AC3E}">
        <p14:creationId xmlns:p14="http://schemas.microsoft.com/office/powerpoint/2010/main" val="150635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80F50EF-F281-4CCA-9F52-003EEC72EEF4}" type="datetime1">
              <a:rPr lang="en-IN" smtClean="0"/>
              <a:t>17-08-2022</a:t>
            </a:fld>
            <a:endParaRPr lang="en-IN"/>
          </a:p>
        </p:txBody>
      </p:sp>
      <p:sp>
        <p:nvSpPr>
          <p:cNvPr id="4" name="Footer Placeholder 3"/>
          <p:cNvSpPr>
            <a:spLocks noGrp="1"/>
          </p:cNvSpPr>
          <p:nvPr>
            <p:ph type="ftr" sz="quarter" idx="11"/>
          </p:nvPr>
        </p:nvSpPr>
        <p:spPr/>
        <p:txBody>
          <a:bodyPr/>
          <a:lstStyle/>
          <a:p>
            <a:r>
              <a:rPr lang="en-IN"/>
              <a:t>Arpita Shah</a:t>
            </a:r>
          </a:p>
        </p:txBody>
      </p:sp>
      <p:sp>
        <p:nvSpPr>
          <p:cNvPr id="5" name="Slide Number Placeholder 4"/>
          <p:cNvSpPr>
            <a:spLocks noGrp="1"/>
          </p:cNvSpPr>
          <p:nvPr>
            <p:ph type="sldNum" sz="quarter" idx="12"/>
          </p:nvPr>
        </p:nvSpPr>
        <p:spPr/>
        <p:txBody>
          <a:bodyPr/>
          <a:lstStyle/>
          <a:p>
            <a:fld id="{108BC8CE-00A2-4570-A7C4-CF89774406DD}" type="slidenum">
              <a:rPr lang="en-IN" smtClean="0"/>
              <a:pPr/>
              <a:t>‹#›</a:t>
            </a:fld>
            <a:endParaRPr lang="en-IN"/>
          </a:p>
        </p:txBody>
      </p:sp>
    </p:spTree>
    <p:extLst>
      <p:ext uri="{BB962C8B-B14F-4D97-AF65-F5344CB8AC3E}">
        <p14:creationId xmlns:p14="http://schemas.microsoft.com/office/powerpoint/2010/main" val="220917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FE3D15-42A8-4639-AD4A-DF3845063F6D}" type="datetime1">
              <a:rPr lang="en-IN" smtClean="0"/>
              <a:t>17-08-2022</a:t>
            </a:fld>
            <a:endParaRPr lang="en-IN"/>
          </a:p>
        </p:txBody>
      </p:sp>
      <p:sp>
        <p:nvSpPr>
          <p:cNvPr id="3" name="Footer Placeholder 2"/>
          <p:cNvSpPr>
            <a:spLocks noGrp="1"/>
          </p:cNvSpPr>
          <p:nvPr>
            <p:ph type="ftr" sz="quarter" idx="11"/>
          </p:nvPr>
        </p:nvSpPr>
        <p:spPr/>
        <p:txBody>
          <a:bodyPr/>
          <a:lstStyle/>
          <a:p>
            <a:r>
              <a:rPr lang="en-IN"/>
              <a:t>Arpita Shah</a:t>
            </a:r>
          </a:p>
        </p:txBody>
      </p:sp>
      <p:sp>
        <p:nvSpPr>
          <p:cNvPr id="4" name="Slide Number Placeholder 3"/>
          <p:cNvSpPr>
            <a:spLocks noGrp="1"/>
          </p:cNvSpPr>
          <p:nvPr>
            <p:ph type="sldNum" sz="quarter" idx="12"/>
          </p:nvPr>
        </p:nvSpPr>
        <p:spPr/>
        <p:txBody>
          <a:bodyPr/>
          <a:lstStyle/>
          <a:p>
            <a:fld id="{108BC8CE-00A2-4570-A7C4-CF89774406DD}" type="slidenum">
              <a:rPr lang="en-IN" smtClean="0"/>
              <a:pPr/>
              <a:t>‹#›</a:t>
            </a:fld>
            <a:endParaRPr lang="en-IN"/>
          </a:p>
        </p:txBody>
      </p:sp>
    </p:spTree>
    <p:extLst>
      <p:ext uri="{BB962C8B-B14F-4D97-AF65-F5344CB8AC3E}">
        <p14:creationId xmlns:p14="http://schemas.microsoft.com/office/powerpoint/2010/main" val="3800176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35378C4-2FF8-4AFC-A5F6-47F233CC4167}" type="datetime1">
              <a:rPr lang="en-IN" smtClean="0"/>
              <a:t>17-08-2022</a:t>
            </a:fld>
            <a:endParaRPr lang="en-IN"/>
          </a:p>
        </p:txBody>
      </p:sp>
      <p:sp>
        <p:nvSpPr>
          <p:cNvPr id="6" name="Footer Placeholder 5"/>
          <p:cNvSpPr>
            <a:spLocks noGrp="1"/>
          </p:cNvSpPr>
          <p:nvPr>
            <p:ph type="ftr" sz="quarter" idx="11"/>
          </p:nvPr>
        </p:nvSpPr>
        <p:spPr/>
        <p:txBody>
          <a:bodyPr/>
          <a:lstStyle/>
          <a:p>
            <a:r>
              <a:rPr lang="en-IN"/>
              <a:t>Arpita Shah</a:t>
            </a:r>
          </a:p>
        </p:txBody>
      </p:sp>
      <p:sp>
        <p:nvSpPr>
          <p:cNvPr id="7" name="Slide Number Placeholder 6"/>
          <p:cNvSpPr>
            <a:spLocks noGrp="1"/>
          </p:cNvSpPr>
          <p:nvPr>
            <p:ph type="sldNum" sz="quarter" idx="12"/>
          </p:nvPr>
        </p:nvSpPr>
        <p:spPr/>
        <p:txBody>
          <a:bodyPr/>
          <a:lstStyle/>
          <a:p>
            <a:fld id="{108BC8CE-00A2-4570-A7C4-CF89774406DD}" type="slidenum">
              <a:rPr lang="en-IN" smtClean="0"/>
              <a:pPr/>
              <a:t>‹#›</a:t>
            </a:fld>
            <a:endParaRPr lang="en-IN"/>
          </a:p>
        </p:txBody>
      </p:sp>
    </p:spTree>
    <p:extLst>
      <p:ext uri="{BB962C8B-B14F-4D97-AF65-F5344CB8AC3E}">
        <p14:creationId xmlns:p14="http://schemas.microsoft.com/office/powerpoint/2010/main" val="1268404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61F498B-101C-48DA-A806-088E0B193C46}" type="datetime1">
              <a:rPr lang="en-IN" smtClean="0"/>
              <a:t>17-08-2022</a:t>
            </a:fld>
            <a:endParaRPr lang="en-IN"/>
          </a:p>
        </p:txBody>
      </p:sp>
      <p:sp>
        <p:nvSpPr>
          <p:cNvPr id="6" name="Footer Placeholder 5"/>
          <p:cNvSpPr>
            <a:spLocks noGrp="1"/>
          </p:cNvSpPr>
          <p:nvPr>
            <p:ph type="ftr" sz="quarter" idx="11"/>
          </p:nvPr>
        </p:nvSpPr>
        <p:spPr/>
        <p:txBody>
          <a:bodyPr/>
          <a:lstStyle/>
          <a:p>
            <a:r>
              <a:rPr lang="en-IN"/>
              <a:t>Arpita Shah</a:t>
            </a:r>
          </a:p>
        </p:txBody>
      </p:sp>
      <p:sp>
        <p:nvSpPr>
          <p:cNvPr id="7" name="Slide Number Placeholder 6"/>
          <p:cNvSpPr>
            <a:spLocks noGrp="1"/>
          </p:cNvSpPr>
          <p:nvPr>
            <p:ph type="sldNum" sz="quarter" idx="12"/>
          </p:nvPr>
        </p:nvSpPr>
        <p:spPr/>
        <p:txBody>
          <a:bodyPr/>
          <a:lstStyle/>
          <a:p>
            <a:fld id="{108BC8CE-00A2-4570-A7C4-CF89774406DD}" type="slidenum">
              <a:rPr lang="en-IN" smtClean="0"/>
              <a:pPr/>
              <a:t>‹#›</a:t>
            </a:fld>
            <a:endParaRPr lang="en-IN"/>
          </a:p>
        </p:txBody>
      </p:sp>
    </p:spTree>
    <p:extLst>
      <p:ext uri="{BB962C8B-B14F-4D97-AF65-F5344CB8AC3E}">
        <p14:creationId xmlns:p14="http://schemas.microsoft.com/office/powerpoint/2010/main" val="731327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E96D22-B839-4139-8D21-D4A4997A854D}" type="datetime1">
              <a:rPr lang="en-IN" smtClean="0"/>
              <a:t>17-08-2022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Arpita Shah</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8BC8CE-00A2-4570-A7C4-CF89774406DD}" type="slidenum">
              <a:rPr lang="en-IN" smtClean="0"/>
              <a:pPr/>
              <a:t>‹#›</a:t>
            </a:fld>
            <a:endParaRPr lang="en-IN"/>
          </a:p>
        </p:txBody>
      </p:sp>
    </p:spTree>
    <p:extLst>
      <p:ext uri="{BB962C8B-B14F-4D97-AF65-F5344CB8AC3E}">
        <p14:creationId xmlns:p14="http://schemas.microsoft.com/office/powerpoint/2010/main" val="4214646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images.google.com/imgres?imgurl=www.luc.edu/faculty/jreymon/star.gif&amp;imgrefurl=http://www.luc.edu/faculty/jreymon/&amp;h=227&amp;w=223&amp;sz=3&amp;tbnid=lm0B5VkjTYsJ:&amp;tbnh=102&amp;tbnw=101&amp;prev=/images?q=star&amp;hl=en&amp;lr=&amp;ie=UTF-8&amp;oe=UTF-8" TargetMode="External"/><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hyperlink" Target="http://www.skype.com/" TargetMode="External"/><Relationship Id="rId2" Type="http://schemas.openxmlformats.org/officeDocument/2006/relationships/hyperlink" Target="http://www.bittorrent.org/bittorrentecon.pdf" TargetMode="Externa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hyperlink" Target="https://eon.or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ggf.org/" TargetMode="External"/><Relationship Id="rId2" Type="http://schemas.openxmlformats.org/officeDocument/2006/relationships/hyperlink" Target="http://www.globus.org/"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gridcomputing.com/"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lhcathome.web.cern.ch/" TargetMode="External"/><Relationship Id="rId2" Type="http://schemas.openxmlformats.org/officeDocument/2006/relationships/hyperlink" Target="https://home.cern/about/how-accelerator-works" TargetMode="External"/><Relationship Id="rId1" Type="http://schemas.openxmlformats.org/officeDocument/2006/relationships/slideLayout" Target="../slideLayouts/slideLayout2.xml"/><Relationship Id="rId4" Type="http://schemas.openxmlformats.org/officeDocument/2006/relationships/hyperlink" Target="http://www.gridrepublic.org/"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643896"/>
            <a:ext cx="11832609" cy="2123658"/>
          </a:xfrm>
          <a:prstGeom prst="rect">
            <a:avLst/>
          </a:prstGeom>
          <a:noFill/>
        </p:spPr>
        <p:txBody>
          <a:bodyPr wrap="square" rtlCol="0">
            <a:spAutoFit/>
          </a:bodyPr>
          <a:lstStyle/>
          <a:p>
            <a:endParaRPr lang="en-IN" sz="2200" dirty="0">
              <a:solidFill>
                <a:schemeClr val="bg1"/>
              </a:solidFill>
            </a:endParaRPr>
          </a:p>
          <a:p>
            <a:pPr algn="ctr"/>
            <a:r>
              <a:rPr lang="en-IN" sz="2200" cap="all" spc="500" dirty="0"/>
              <a:t>Ce443 : Cloud computing</a:t>
            </a:r>
          </a:p>
          <a:p>
            <a:pPr algn="ctr"/>
            <a:endParaRPr lang="en-IN" sz="2200" cap="all" spc="500" dirty="0"/>
          </a:p>
          <a:p>
            <a:pPr algn="ctr"/>
            <a:endParaRPr lang="en-IN" sz="2200" cap="all" spc="500" dirty="0"/>
          </a:p>
          <a:p>
            <a:pPr algn="ctr"/>
            <a:r>
              <a:rPr lang="en-IN" sz="2200" cap="all" spc="500" dirty="0"/>
              <a:t>Ch-1 cluster computing, grid computing systems and resource management at glance</a:t>
            </a:r>
          </a:p>
        </p:txBody>
      </p:sp>
      <p:sp>
        <p:nvSpPr>
          <p:cNvPr id="4" name="Slide Number Placeholder 3"/>
          <p:cNvSpPr>
            <a:spLocks noGrp="1"/>
          </p:cNvSpPr>
          <p:nvPr>
            <p:ph type="sldNum" sz="quarter" idx="12"/>
          </p:nvPr>
        </p:nvSpPr>
        <p:spPr/>
        <p:txBody>
          <a:bodyPr/>
          <a:lstStyle/>
          <a:p>
            <a:fld id="{108BC8CE-00A2-4570-A7C4-CF89774406DD}" type="slidenum">
              <a:rPr lang="en-IN" smtClean="0"/>
              <a:pPr/>
              <a:t>1</a:t>
            </a:fld>
            <a:endParaRPr lang="en-IN"/>
          </a:p>
        </p:txBody>
      </p:sp>
      <p:sp>
        <p:nvSpPr>
          <p:cNvPr id="3" name="Footer Placeholder 2"/>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1694130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6314" y="839973"/>
            <a:ext cx="10515600" cy="4351338"/>
          </a:xfrm>
        </p:spPr>
        <p:txBody>
          <a:bodyPr/>
          <a:lstStyle/>
          <a:p>
            <a:pPr>
              <a:buNone/>
            </a:pPr>
            <a:endParaRPr lang="en-US" dirty="0"/>
          </a:p>
          <a:p>
            <a:pPr>
              <a:buNone/>
            </a:pPr>
            <a:r>
              <a:rPr lang="en-US" dirty="0"/>
              <a:t>The disadvantages of distributed computing: </a:t>
            </a:r>
          </a:p>
          <a:p>
            <a:pPr>
              <a:buNone/>
            </a:pPr>
            <a:endParaRPr lang="en-US" dirty="0"/>
          </a:p>
          <a:p>
            <a:pPr>
              <a:buNone/>
            </a:pPr>
            <a:r>
              <a:rPr lang="en-US" dirty="0"/>
              <a:t>•</a:t>
            </a:r>
            <a:r>
              <a:rPr lang="en-US" b="1" dirty="0"/>
              <a:t>Multiple Points of Failures</a:t>
            </a:r>
            <a:r>
              <a:rPr lang="en-US" dirty="0"/>
              <a:t>: the failure of one or more participating computers, or one or more network links, can spell trouble. </a:t>
            </a:r>
          </a:p>
          <a:p>
            <a:pPr algn="just">
              <a:buNone/>
            </a:pPr>
            <a:r>
              <a:rPr lang="en-US" dirty="0"/>
              <a:t>•</a:t>
            </a:r>
            <a:r>
              <a:rPr lang="en-US" b="1" dirty="0"/>
              <a:t>Security Concerns: </a:t>
            </a:r>
            <a:r>
              <a:rPr lang="en-US" dirty="0"/>
              <a:t>In a distributed system, there are more opportunities for unauthorized attack</a:t>
            </a:r>
            <a:r>
              <a:rPr lang="en-US" b="1" dirty="0"/>
              <a:t>. </a:t>
            </a:r>
          </a:p>
          <a:p>
            <a:endParaRPr lang="en-US" dirty="0"/>
          </a:p>
        </p:txBody>
      </p:sp>
      <p:sp>
        <p:nvSpPr>
          <p:cNvPr id="3" name="Slide Number Placeholder 2"/>
          <p:cNvSpPr>
            <a:spLocks noGrp="1"/>
          </p:cNvSpPr>
          <p:nvPr>
            <p:ph type="sldNum" sz="quarter" idx="12"/>
          </p:nvPr>
        </p:nvSpPr>
        <p:spPr/>
        <p:txBody>
          <a:bodyPr/>
          <a:lstStyle/>
          <a:p>
            <a:fld id="{108BC8CE-00A2-4570-A7C4-CF89774406DD}" type="slidenum">
              <a:rPr lang="en-IN" smtClean="0"/>
              <a:pPr/>
              <a:t>10</a:t>
            </a:fld>
            <a:endParaRPr lang="en-IN"/>
          </a:p>
        </p:txBody>
      </p:sp>
      <p:sp>
        <p:nvSpPr>
          <p:cNvPr id="4" name="Footer Placeholder 3"/>
          <p:cNvSpPr>
            <a:spLocks noGrp="1"/>
          </p:cNvSpPr>
          <p:nvPr>
            <p:ph type="ftr" sz="quarter" idx="11"/>
          </p:nvPr>
        </p:nvSpPr>
        <p:spPr/>
        <p:txBody>
          <a:bodyPr/>
          <a:lstStyle/>
          <a:p>
            <a:r>
              <a:rPr lang="en-IN"/>
              <a:t>Arpita Shah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a:t>Need to support </a:t>
            </a:r>
          </a:p>
          <a:p>
            <a:pPr>
              <a:buFont typeface="Wingdings" pitchFamily="2" charset="2"/>
              <a:buChar char="ü"/>
            </a:pPr>
            <a:r>
              <a:rPr lang="en-US" dirty="0"/>
              <a:t>Transaction</a:t>
            </a:r>
          </a:p>
          <a:p>
            <a:pPr>
              <a:buFont typeface="Wingdings" pitchFamily="2" charset="2"/>
              <a:buChar char="ü"/>
            </a:pPr>
            <a:r>
              <a:rPr lang="en-US" dirty="0"/>
              <a:t>Resource-pooling</a:t>
            </a:r>
          </a:p>
          <a:p>
            <a:pPr>
              <a:buFont typeface="Wingdings" pitchFamily="2" charset="2"/>
              <a:buChar char="ü"/>
            </a:pPr>
            <a:r>
              <a:rPr lang="en-US" dirty="0"/>
              <a:t>Security</a:t>
            </a:r>
          </a:p>
          <a:p>
            <a:pPr>
              <a:buFont typeface="Wingdings" pitchFamily="2" charset="2"/>
              <a:buChar char="ü"/>
            </a:pPr>
            <a:r>
              <a:rPr lang="en-US" dirty="0"/>
              <a:t>Threading</a:t>
            </a:r>
          </a:p>
          <a:p>
            <a:pPr>
              <a:buFont typeface="Wingdings" pitchFamily="2" charset="2"/>
              <a:buChar char="ü"/>
            </a:pPr>
            <a:r>
              <a:rPr lang="en-US" dirty="0"/>
              <a:t>Persistence </a:t>
            </a:r>
          </a:p>
          <a:p>
            <a:pPr>
              <a:buFont typeface="Wingdings" pitchFamily="2" charset="2"/>
              <a:buChar char="ü"/>
            </a:pPr>
            <a:r>
              <a:rPr lang="en-US" dirty="0"/>
              <a:t>Life-cycle etc….</a:t>
            </a:r>
          </a:p>
          <a:p>
            <a:pPr>
              <a:buNone/>
            </a:pPr>
            <a:endParaRPr lang="en-US" dirty="0"/>
          </a:p>
          <a:p>
            <a:r>
              <a:rPr lang="en-US" dirty="0"/>
              <a:t>Developers had to become specialists </a:t>
            </a:r>
          </a:p>
          <a:p>
            <a:pPr>
              <a:buNone/>
            </a:pPr>
            <a:endParaRPr lang="en-US" dirty="0"/>
          </a:p>
          <a:p>
            <a:r>
              <a:rPr lang="en-US" dirty="0"/>
              <a:t>Proprietary APIs resulted in non-portable code </a:t>
            </a:r>
          </a:p>
          <a:p>
            <a:pPr>
              <a:buNone/>
            </a:pPr>
            <a:r>
              <a:rPr lang="en-US" dirty="0"/>
              <a:t> </a:t>
            </a:r>
          </a:p>
          <a:p>
            <a:endParaRPr lang="en-US" dirty="0"/>
          </a:p>
        </p:txBody>
      </p:sp>
      <p:sp>
        <p:nvSpPr>
          <p:cNvPr id="3" name="Slide Number Placeholder 2"/>
          <p:cNvSpPr>
            <a:spLocks noGrp="1"/>
          </p:cNvSpPr>
          <p:nvPr>
            <p:ph type="sldNum" sz="quarter" idx="12"/>
          </p:nvPr>
        </p:nvSpPr>
        <p:spPr/>
        <p:txBody>
          <a:bodyPr/>
          <a:lstStyle/>
          <a:p>
            <a:fld id="{108BC8CE-00A2-4570-A7C4-CF89774406DD}" type="slidenum">
              <a:rPr lang="en-IN" smtClean="0"/>
              <a:pPr/>
              <a:t>11</a:t>
            </a:fld>
            <a:endParaRPr lang="en-IN"/>
          </a:p>
        </p:txBody>
      </p:sp>
      <p:sp>
        <p:nvSpPr>
          <p:cNvPr id="4" name="Title 3"/>
          <p:cNvSpPr>
            <a:spLocks noGrp="1"/>
          </p:cNvSpPr>
          <p:nvPr>
            <p:ph type="title"/>
          </p:nvPr>
        </p:nvSpPr>
        <p:spPr/>
        <p:txBody>
          <a:bodyPr>
            <a:normAutofit/>
          </a:bodyPr>
          <a:lstStyle/>
          <a:p>
            <a:br>
              <a:rPr lang="en-US" dirty="0"/>
            </a:br>
            <a:r>
              <a:rPr lang="en-US" b="1" dirty="0"/>
              <a:t>Building Distributed Applications was Difficult?</a:t>
            </a:r>
          </a:p>
        </p:txBody>
      </p:sp>
      <p:sp>
        <p:nvSpPr>
          <p:cNvPr id="5" name="Footer Placeholder 4"/>
          <p:cNvSpPr>
            <a:spLocks noGrp="1"/>
          </p:cNvSpPr>
          <p:nvPr>
            <p:ph type="ftr" sz="quarter" idx="11"/>
          </p:nvPr>
        </p:nvSpPr>
        <p:spPr/>
        <p:txBody>
          <a:bodyPr/>
          <a:lstStyle/>
          <a:p>
            <a:r>
              <a:rPr lang="en-IN"/>
              <a:t>Arpita Shah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list of industries in which HPC systems are deployed can be found at www.top500.org </a:t>
            </a:r>
          </a:p>
          <a:p>
            <a:endParaRPr lang="en-US" dirty="0"/>
          </a:p>
        </p:txBody>
      </p:sp>
      <p:sp>
        <p:nvSpPr>
          <p:cNvPr id="3" name="Slide Number Placeholder 2"/>
          <p:cNvSpPr>
            <a:spLocks noGrp="1"/>
          </p:cNvSpPr>
          <p:nvPr>
            <p:ph type="sldNum" sz="quarter" idx="12"/>
          </p:nvPr>
        </p:nvSpPr>
        <p:spPr/>
        <p:txBody>
          <a:bodyPr/>
          <a:lstStyle/>
          <a:p>
            <a:fld id="{108BC8CE-00A2-4570-A7C4-CF89774406DD}" type="slidenum">
              <a:rPr lang="en-IN" smtClean="0"/>
              <a:pPr/>
              <a:t>12</a:t>
            </a:fld>
            <a:endParaRPr lang="en-IN"/>
          </a:p>
        </p:txBody>
      </p:sp>
      <p:sp>
        <p:nvSpPr>
          <p:cNvPr id="4" name="Title 3"/>
          <p:cNvSpPr>
            <a:spLocks noGrp="1"/>
          </p:cNvSpPr>
          <p:nvPr>
            <p:ph type="title"/>
          </p:nvPr>
        </p:nvSpPr>
        <p:spPr/>
        <p:txBody>
          <a:bodyPr/>
          <a:lstStyle/>
          <a:p>
            <a:br>
              <a:rPr lang="en-US" dirty="0"/>
            </a:br>
            <a:r>
              <a:rPr lang="en-US" b="1" dirty="0"/>
              <a:t>High-Performance Computing</a:t>
            </a:r>
          </a:p>
        </p:txBody>
      </p:sp>
      <p:sp>
        <p:nvSpPr>
          <p:cNvPr id="5" name="Footer Placeholder 4"/>
          <p:cNvSpPr>
            <a:spLocks noGrp="1"/>
          </p:cNvSpPr>
          <p:nvPr>
            <p:ph type="ftr" sz="quarter" idx="11"/>
          </p:nvPr>
        </p:nvSpPr>
        <p:spPr/>
        <p:txBody>
          <a:bodyPr/>
          <a:lstStyle/>
          <a:p>
            <a:r>
              <a:rPr lang="en-IN"/>
              <a:t>Arpita Shah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It consists of cluster of PCs, workstations, dedicated to running high-performance computing tasks. </a:t>
            </a:r>
          </a:p>
          <a:p>
            <a:pPr marL="0" indent="0">
              <a:buNone/>
            </a:pPr>
            <a:endParaRPr lang="en-US" dirty="0"/>
          </a:p>
          <a:p>
            <a:r>
              <a:rPr lang="en-US" dirty="0"/>
              <a:t>It is type of computing in which </a:t>
            </a:r>
            <a:r>
              <a:rPr lang="en-US" dirty="0">
                <a:solidFill>
                  <a:srgbClr val="FF0000"/>
                </a:solidFill>
              </a:rPr>
              <a:t>a group of computers </a:t>
            </a:r>
            <a:r>
              <a:rPr lang="en-US" dirty="0"/>
              <a:t>are linked together so that they can act as </a:t>
            </a:r>
            <a:r>
              <a:rPr lang="en-US" b="1" dirty="0"/>
              <a:t>Single Entity</a:t>
            </a:r>
            <a:r>
              <a:rPr lang="en-US" dirty="0"/>
              <a:t>.</a:t>
            </a:r>
          </a:p>
          <a:p>
            <a:pPr marL="0" indent="0">
              <a:buNone/>
            </a:pPr>
            <a:endParaRPr lang="en-US" dirty="0"/>
          </a:p>
          <a:p>
            <a:pPr marL="0" indent="0">
              <a:buNone/>
            </a:pPr>
            <a:r>
              <a:rPr lang="en-US" dirty="0"/>
              <a:t>Network of workstations (e.g. SUN)</a:t>
            </a:r>
          </a:p>
          <a:p>
            <a:pPr marL="0" indent="0">
              <a:buNone/>
            </a:pPr>
            <a:r>
              <a:rPr lang="en-US" dirty="0"/>
              <a:t>Beowulf clusters: (COTS pcs. With SAN)</a:t>
            </a:r>
          </a:p>
          <a:p>
            <a:endParaRPr lang="en-US" dirty="0"/>
          </a:p>
          <a:p>
            <a:pPr marL="0" indent="0">
              <a:buNone/>
            </a:pPr>
            <a:endParaRPr lang="en-US" dirty="0"/>
          </a:p>
        </p:txBody>
      </p:sp>
      <p:sp>
        <p:nvSpPr>
          <p:cNvPr id="3" name="Slide Number Placeholder 2"/>
          <p:cNvSpPr>
            <a:spLocks noGrp="1"/>
          </p:cNvSpPr>
          <p:nvPr>
            <p:ph type="sldNum" sz="quarter" idx="12"/>
          </p:nvPr>
        </p:nvSpPr>
        <p:spPr/>
        <p:txBody>
          <a:bodyPr/>
          <a:lstStyle/>
          <a:p>
            <a:fld id="{108BC8CE-00A2-4570-A7C4-CF89774406DD}" type="slidenum">
              <a:rPr lang="en-IN" smtClean="0"/>
              <a:pPr/>
              <a:t>13</a:t>
            </a:fld>
            <a:endParaRPr lang="en-IN"/>
          </a:p>
        </p:txBody>
      </p:sp>
      <p:sp>
        <p:nvSpPr>
          <p:cNvPr id="4" name="Title 3"/>
          <p:cNvSpPr>
            <a:spLocks noGrp="1"/>
          </p:cNvSpPr>
          <p:nvPr>
            <p:ph type="title"/>
          </p:nvPr>
        </p:nvSpPr>
        <p:spPr/>
        <p:txBody>
          <a:bodyPr/>
          <a:lstStyle/>
          <a:p>
            <a:br>
              <a:rPr lang="en-US" dirty="0"/>
            </a:br>
            <a:r>
              <a:rPr lang="en-US" dirty="0"/>
              <a:t>Cluster Computing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4888" y="3633106"/>
            <a:ext cx="4157112" cy="2545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2084748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08BC8CE-00A2-4570-A7C4-CF89774406DD}" type="slidenum">
              <a:rPr lang="en-IN" smtClean="0"/>
              <a:pPr/>
              <a:t>14</a:t>
            </a:fld>
            <a:endParaRPr lang="en-IN"/>
          </a:p>
        </p:txBody>
      </p:sp>
      <p:pic>
        <p:nvPicPr>
          <p:cNvPr id="5" name="Content Placeholder 4"/>
          <p:cNvPicPr>
            <a:picLocks noGrp="1" noChangeAspect="1" noChangeArrowheads="1"/>
          </p:cNvPicPr>
          <p:nvPr>
            <p:ph idx="1"/>
          </p:nvPr>
        </p:nvPicPr>
        <p:blipFill>
          <a:blip r:embed="rId2" cstate="print"/>
          <a:srcRect/>
          <a:stretch>
            <a:fillRect/>
          </a:stretch>
        </p:blipFill>
        <p:spPr bwMode="auto">
          <a:xfrm>
            <a:off x="1197031" y="1727653"/>
            <a:ext cx="2466410" cy="4351338"/>
          </a:xfrm>
          <a:prstGeom prst="rect">
            <a:avLst/>
          </a:prstGeom>
          <a:noFill/>
          <a:ln w="12700">
            <a:noFill/>
            <a:miter lim="800000"/>
            <a:headEnd type="none" w="sm" len="sm"/>
            <a:tailEnd type="none" w="sm" len="sm"/>
          </a:ln>
          <a:effectLst/>
        </p:spPr>
      </p:pic>
      <p:sp>
        <p:nvSpPr>
          <p:cNvPr id="6" name="Rectangle 5"/>
          <p:cNvSpPr/>
          <p:nvPr/>
        </p:nvSpPr>
        <p:spPr>
          <a:xfrm>
            <a:off x="4142014" y="1657843"/>
            <a:ext cx="7336972" cy="1471172"/>
          </a:xfrm>
          <a:prstGeom prst="rect">
            <a:avLst/>
          </a:prstGeom>
        </p:spPr>
        <p:txBody>
          <a:bodyPr wrap="square">
            <a:spAutoFit/>
          </a:bodyPr>
          <a:lstStyle/>
          <a:p>
            <a:pPr marL="342900" lvl="0" indent="-342900" eaLnBrk="0" fontAlgn="base" hangingPunct="0">
              <a:spcBef>
                <a:spcPct val="20000"/>
              </a:spcBef>
              <a:spcAft>
                <a:spcPct val="0"/>
              </a:spcAft>
              <a:buClr>
                <a:schemeClr val="accent1"/>
              </a:buClr>
              <a:buSzPct val="100000"/>
              <a:buFont typeface="Times New Roman" pitchFamily="18" charset="0"/>
              <a:buChar char="•"/>
              <a:defRPr/>
            </a:pPr>
            <a:r>
              <a:rPr lang="en-US" sz="2800" kern="0" dirty="0"/>
              <a:t>1000 </a:t>
            </a:r>
            <a:r>
              <a:rPr lang="th-TH" sz="2800" kern="0" dirty="0"/>
              <a:t>nodes Beowulf Cluster System</a:t>
            </a:r>
          </a:p>
          <a:p>
            <a:pPr marL="342900" lvl="0" indent="-342900" eaLnBrk="0" fontAlgn="base" hangingPunct="0">
              <a:spcBef>
                <a:spcPct val="20000"/>
              </a:spcBef>
              <a:spcAft>
                <a:spcPct val="0"/>
              </a:spcAft>
              <a:buClr>
                <a:schemeClr val="accent1"/>
              </a:buClr>
              <a:buSzPct val="100000"/>
              <a:buFont typeface="Times New Roman" pitchFamily="18" charset="0"/>
              <a:buChar char="•"/>
              <a:defRPr/>
            </a:pPr>
            <a:r>
              <a:rPr lang="th-TH" sz="2800" kern="0" dirty="0"/>
              <a:t>Used for genetic algorithm research by John Coza, Stanford University</a:t>
            </a:r>
          </a:p>
        </p:txBody>
      </p:sp>
      <p:sp>
        <p:nvSpPr>
          <p:cNvPr id="2" name="Footer Placeholder 1"/>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3679821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8942" y="503901"/>
            <a:ext cx="9821537" cy="1667799"/>
          </a:xfrm>
        </p:spPr>
        <p:txBody>
          <a:bodyPr>
            <a:normAutofit fontScale="85000" lnSpcReduction="10000"/>
          </a:bodyPr>
          <a:lstStyle/>
          <a:p>
            <a:r>
              <a:rPr lang="en-US" dirty="0"/>
              <a:t>Dedicated/non-dedicated, homogeneous/non-homogeneous, packed/geographically distributed???</a:t>
            </a:r>
          </a:p>
          <a:p>
            <a:pPr marL="0" indent="0">
              <a:buNone/>
            </a:pPr>
            <a:endParaRPr lang="en-US" dirty="0"/>
          </a:p>
          <a:p>
            <a:pPr marL="0" indent="0">
              <a:buNone/>
            </a:pPr>
            <a:r>
              <a:rPr lang="en-US" dirty="0"/>
              <a:t>Maybe we can extend this concept to geographically distributed resources…</a:t>
            </a:r>
          </a:p>
          <a:p>
            <a:endParaRPr lang="en-US" dirty="0"/>
          </a:p>
          <a:p>
            <a:endParaRPr lang="en-US" dirty="0"/>
          </a:p>
        </p:txBody>
      </p:sp>
      <p:sp>
        <p:nvSpPr>
          <p:cNvPr id="3" name="Slide Number Placeholder 2"/>
          <p:cNvSpPr>
            <a:spLocks noGrp="1"/>
          </p:cNvSpPr>
          <p:nvPr>
            <p:ph type="sldNum" sz="quarter" idx="12"/>
          </p:nvPr>
        </p:nvSpPr>
        <p:spPr/>
        <p:txBody>
          <a:bodyPr/>
          <a:lstStyle/>
          <a:p>
            <a:fld id="{108BC8CE-00A2-4570-A7C4-CF89774406DD}" type="slidenum">
              <a:rPr lang="en-IN" smtClean="0"/>
              <a:pPr/>
              <a:t>15</a:t>
            </a:fld>
            <a:endParaRPr lang="en-IN"/>
          </a:p>
        </p:txBody>
      </p:sp>
      <p:sp>
        <p:nvSpPr>
          <p:cNvPr id="6" name="AutoShape 17"/>
          <p:cNvSpPr>
            <a:spLocks noChangeArrowheads="1"/>
          </p:cNvSpPr>
          <p:nvPr/>
        </p:nvSpPr>
        <p:spPr bwMode="auto">
          <a:xfrm>
            <a:off x="5107924" y="1963189"/>
            <a:ext cx="6934200" cy="4495800"/>
          </a:xfrm>
          <a:prstGeom prst="cloudCallout">
            <a:avLst>
              <a:gd name="adj1" fmla="val -63736"/>
              <a:gd name="adj2" fmla="val 47282"/>
            </a:avLst>
          </a:prstGeom>
          <a:solidFill>
            <a:schemeClr val="bg1"/>
          </a:solidFill>
          <a:ln w="15875">
            <a:solidFill>
              <a:schemeClr val="tx1"/>
            </a:solidFill>
            <a:round/>
            <a:headEnd/>
            <a:tailEnd/>
          </a:ln>
          <a:effectLst/>
        </p:spPr>
        <p:txBody>
          <a:bodyPr/>
          <a:lstStyle/>
          <a:p>
            <a:pPr algn="ctr"/>
            <a:endParaRPr lang="en-US"/>
          </a:p>
        </p:txBody>
      </p:sp>
      <p:pic>
        <p:nvPicPr>
          <p:cNvPr id="7" name="Picture 5" descr="clustergrid_fig1"/>
          <p:cNvPicPr>
            <a:picLocks noChangeAspect="1" noChangeArrowheads="1"/>
          </p:cNvPicPr>
          <p:nvPr/>
        </p:nvPicPr>
        <p:blipFill>
          <a:blip r:embed="rId2" cstate="print"/>
          <a:srcRect/>
          <a:stretch>
            <a:fillRect/>
          </a:stretch>
        </p:blipFill>
        <p:spPr>
          <a:xfrm>
            <a:off x="6849837" y="2533650"/>
            <a:ext cx="4191000" cy="2341563"/>
          </a:xfrm>
          <a:prstGeom prst="rect">
            <a:avLst/>
          </a:prstGeom>
          <a:noFill/>
          <a:ln/>
        </p:spPr>
      </p:pic>
      <p:pic>
        <p:nvPicPr>
          <p:cNvPr id="8" name="Picture 14" descr="tongue_out_at_computer">
            <a:hlinkClick r:id="rId3"/>
          </p:cNvPr>
          <p:cNvPicPr>
            <a:picLocks noChangeAspect="1" noChangeArrowheads="1"/>
          </p:cNvPicPr>
          <p:nvPr/>
        </p:nvPicPr>
        <p:blipFill>
          <a:blip r:embed="rId4" cstate="print"/>
          <a:srcRect/>
          <a:stretch>
            <a:fillRect/>
          </a:stretch>
        </p:blipFill>
        <p:spPr bwMode="auto">
          <a:xfrm>
            <a:off x="6197148" y="4875213"/>
            <a:ext cx="1022350" cy="885825"/>
          </a:xfrm>
          <a:prstGeom prst="rect">
            <a:avLst/>
          </a:prstGeom>
          <a:noFill/>
        </p:spPr>
      </p:pic>
      <p:sp>
        <p:nvSpPr>
          <p:cNvPr id="4" name="Footer Placeholder 3"/>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2525648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1099" y="1401082"/>
            <a:ext cx="10680107" cy="2395311"/>
          </a:xfrm>
        </p:spPr>
        <p:txBody>
          <a:bodyPr/>
          <a:lstStyle/>
          <a:p>
            <a:r>
              <a:rPr lang="en-US" dirty="0"/>
              <a:t>Growth of user-friendly file-sharing networks, such as Napster, </a:t>
            </a:r>
            <a:r>
              <a:rPr lang="en-US" dirty="0" err="1"/>
              <a:t>Kazaa</a:t>
            </a:r>
            <a:r>
              <a:rPr lang="en-US" dirty="0"/>
              <a:t> or Gnutella: protocol</a:t>
            </a:r>
          </a:p>
          <a:p>
            <a:pPr marL="0" indent="0">
              <a:buNone/>
            </a:pPr>
            <a:r>
              <a:rPr lang="en-US" dirty="0" err="1"/>
              <a:t>BitTorrent</a:t>
            </a:r>
            <a:r>
              <a:rPr lang="en-US" dirty="0"/>
              <a:t>  (Read </a:t>
            </a:r>
            <a:r>
              <a:rPr lang="en-US" dirty="0">
                <a:hlinkClick r:id="rId2"/>
              </a:rPr>
              <a:t>http://www.bittorrent.org/bittorrentecon.pdf</a:t>
            </a:r>
            <a:r>
              <a:rPr lang="en-US" dirty="0"/>
              <a:t>)</a:t>
            </a:r>
          </a:p>
          <a:p>
            <a:pPr marL="0" indent="0">
              <a:buNone/>
            </a:pPr>
            <a:r>
              <a:rPr lang="en-US" dirty="0"/>
              <a:t>Skype (</a:t>
            </a:r>
            <a:r>
              <a:rPr lang="en-US" dirty="0">
                <a:hlinkClick r:id="rId3"/>
              </a:rPr>
              <a:t>www.skype.com</a:t>
            </a:r>
            <a:r>
              <a:rPr lang="en-US" dirty="0"/>
              <a:t>) </a:t>
            </a:r>
          </a:p>
        </p:txBody>
      </p:sp>
      <p:sp>
        <p:nvSpPr>
          <p:cNvPr id="3" name="Slide Number Placeholder 2"/>
          <p:cNvSpPr>
            <a:spLocks noGrp="1"/>
          </p:cNvSpPr>
          <p:nvPr>
            <p:ph type="sldNum" sz="quarter" idx="12"/>
          </p:nvPr>
        </p:nvSpPr>
        <p:spPr/>
        <p:txBody>
          <a:bodyPr/>
          <a:lstStyle/>
          <a:p>
            <a:fld id="{108BC8CE-00A2-4570-A7C4-CF89774406DD}" type="slidenum">
              <a:rPr lang="en-IN" smtClean="0"/>
              <a:pPr/>
              <a:t>16</a:t>
            </a:fld>
            <a:endParaRPr lang="en-IN"/>
          </a:p>
        </p:txBody>
      </p:sp>
      <p:sp>
        <p:nvSpPr>
          <p:cNvPr id="4" name="Title 3"/>
          <p:cNvSpPr>
            <a:spLocks noGrp="1"/>
          </p:cNvSpPr>
          <p:nvPr>
            <p:ph type="title"/>
          </p:nvPr>
        </p:nvSpPr>
        <p:spPr>
          <a:xfrm>
            <a:off x="674914" y="0"/>
            <a:ext cx="10515600" cy="1325563"/>
          </a:xfrm>
        </p:spPr>
        <p:txBody>
          <a:bodyPr/>
          <a:lstStyle/>
          <a:p>
            <a:br>
              <a:rPr lang="en-US" dirty="0"/>
            </a:br>
            <a:r>
              <a:rPr lang="en-US" dirty="0"/>
              <a:t>Peer-to-Peer Computing </a:t>
            </a:r>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39126" y="3017877"/>
            <a:ext cx="3562374" cy="237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293" y="3613365"/>
            <a:ext cx="4056428" cy="2161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09770" y="3613365"/>
            <a:ext cx="2700075" cy="2498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397980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8843" y="1469571"/>
            <a:ext cx="10659835" cy="4658406"/>
          </a:xfrm>
        </p:spPr>
        <p:txBody>
          <a:bodyPr>
            <a:normAutofit lnSpcReduction="10000"/>
          </a:bodyPr>
          <a:lstStyle/>
          <a:p>
            <a:pPr algn="just"/>
            <a:r>
              <a:rPr lang="en-US" dirty="0"/>
              <a:t>The explosion of the Internet and increasing power of the home computer prompted computer scientists and engineers to apply techniques learned in HPC and cluster-based distributed computing to utilize the vast processing cycles available at users‘ desktops.</a:t>
            </a:r>
          </a:p>
          <a:p>
            <a:pPr marL="0" indent="0">
              <a:buNone/>
            </a:pPr>
            <a:r>
              <a:rPr lang="en-US" dirty="0"/>
              <a:t> </a:t>
            </a:r>
          </a:p>
          <a:p>
            <a:pPr marL="0" indent="0">
              <a:buNone/>
            </a:pPr>
            <a:r>
              <a:rPr lang="en-US" dirty="0"/>
              <a:t>Internet Computing Projects </a:t>
            </a:r>
          </a:p>
          <a:p>
            <a:r>
              <a:rPr lang="en-US" dirty="0" err="1"/>
              <a:t>SETI@Home</a:t>
            </a:r>
            <a:r>
              <a:rPr lang="en-US" dirty="0"/>
              <a:t> (Search for Extraterrestrial Intelligence) – Public Domain</a:t>
            </a:r>
          </a:p>
          <a:p>
            <a:r>
              <a:rPr lang="en-US" dirty="0"/>
              <a:t>Analytical Spectroscopy Research Group </a:t>
            </a:r>
          </a:p>
          <a:p>
            <a:r>
              <a:rPr lang="en-US" dirty="0" err="1"/>
              <a:t>eOn</a:t>
            </a:r>
            <a:r>
              <a:rPr lang="en-US" dirty="0"/>
              <a:t> (</a:t>
            </a:r>
            <a:r>
              <a:rPr lang="en-US" dirty="0">
                <a:hlinkClick r:id="rId2"/>
              </a:rPr>
              <a:t>https://eon.org/#/</a:t>
            </a:r>
            <a:r>
              <a:rPr lang="en-US" dirty="0"/>
              <a:t>)</a:t>
            </a:r>
          </a:p>
          <a:p>
            <a:r>
              <a:rPr lang="en-US" dirty="0"/>
              <a:t>Distributed Particle Accelerator Design </a:t>
            </a:r>
          </a:p>
          <a:p>
            <a:pPr marL="0" indent="0">
              <a:buNone/>
            </a:pPr>
            <a:endParaRPr lang="en-US" dirty="0"/>
          </a:p>
        </p:txBody>
      </p:sp>
      <p:sp>
        <p:nvSpPr>
          <p:cNvPr id="3" name="Slide Number Placeholder 2"/>
          <p:cNvSpPr>
            <a:spLocks noGrp="1"/>
          </p:cNvSpPr>
          <p:nvPr>
            <p:ph type="sldNum" sz="quarter" idx="12"/>
          </p:nvPr>
        </p:nvSpPr>
        <p:spPr/>
        <p:txBody>
          <a:bodyPr/>
          <a:lstStyle/>
          <a:p>
            <a:fld id="{108BC8CE-00A2-4570-A7C4-CF89774406DD}" type="slidenum">
              <a:rPr lang="en-IN" smtClean="0"/>
              <a:pPr/>
              <a:t>17</a:t>
            </a:fld>
            <a:endParaRPr lang="en-IN"/>
          </a:p>
        </p:txBody>
      </p:sp>
      <p:sp>
        <p:nvSpPr>
          <p:cNvPr id="4" name="Title 3"/>
          <p:cNvSpPr>
            <a:spLocks noGrp="1"/>
          </p:cNvSpPr>
          <p:nvPr>
            <p:ph type="title"/>
          </p:nvPr>
        </p:nvSpPr>
        <p:spPr>
          <a:xfrm>
            <a:off x="838200" y="365126"/>
            <a:ext cx="8869136" cy="1145268"/>
          </a:xfrm>
        </p:spPr>
        <p:txBody>
          <a:bodyPr>
            <a:normAutofit/>
          </a:bodyPr>
          <a:lstStyle/>
          <a:p>
            <a:r>
              <a:rPr lang="en-US" dirty="0"/>
              <a:t>Internet Computing </a:t>
            </a:r>
          </a:p>
        </p:txBody>
      </p:sp>
      <p:sp>
        <p:nvSpPr>
          <p:cNvPr id="5" name="Footer Placeholder 4"/>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3634304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9664" y="955221"/>
            <a:ext cx="10823121" cy="5241472"/>
          </a:xfrm>
        </p:spPr>
        <p:txBody>
          <a:bodyPr>
            <a:noAutofit/>
          </a:bodyPr>
          <a:lstStyle/>
          <a:p>
            <a:pPr marL="0" indent="0">
              <a:buNone/>
            </a:pPr>
            <a:r>
              <a:rPr lang="en-US" sz="2000" b="1" dirty="0"/>
              <a:t>Life Sciences</a:t>
            </a:r>
          </a:p>
          <a:p>
            <a:pPr marL="0" indent="0">
              <a:buNone/>
            </a:pPr>
            <a:r>
              <a:rPr lang="en-US" sz="2000" dirty="0"/>
              <a:t>	•</a:t>
            </a:r>
            <a:r>
              <a:rPr lang="en-US" sz="2000" dirty="0" err="1"/>
              <a:t>Folderoi</a:t>
            </a:r>
            <a:endParaRPr lang="en-US" sz="2000" dirty="0"/>
          </a:p>
          <a:p>
            <a:pPr marL="0" indent="0">
              <a:buNone/>
            </a:pPr>
            <a:r>
              <a:rPr lang="en-US" sz="2000" dirty="0"/>
              <a:t>	•</a:t>
            </a:r>
            <a:r>
              <a:rPr lang="en-US" sz="2000" dirty="0" err="1"/>
              <a:t>Folding@Home</a:t>
            </a:r>
            <a:endParaRPr lang="en-US" sz="2000" dirty="0"/>
          </a:p>
          <a:p>
            <a:pPr marL="0" indent="0">
              <a:buNone/>
            </a:pPr>
            <a:r>
              <a:rPr lang="en-US" sz="2000" dirty="0"/>
              <a:t>	•</a:t>
            </a:r>
            <a:r>
              <a:rPr lang="en-US" sz="2000" dirty="0" err="1"/>
              <a:t>Genom</a:t>
            </a:r>
            <a:r>
              <a:rPr lang="en-US" sz="2000" dirty="0"/>
              <a:t>	</a:t>
            </a:r>
            <a:r>
              <a:rPr lang="en-US" sz="2000" dirty="0" err="1"/>
              <a:t>e@Home</a:t>
            </a:r>
            <a:endParaRPr lang="en-US" sz="2000" dirty="0"/>
          </a:p>
          <a:p>
            <a:pPr marL="0" indent="0">
              <a:buNone/>
            </a:pPr>
            <a:r>
              <a:rPr lang="en-US" sz="2000" dirty="0"/>
              <a:t>	•</a:t>
            </a:r>
            <a:r>
              <a:rPr lang="en-US" sz="2000" dirty="0" err="1"/>
              <a:t>FightAIDS@Home</a:t>
            </a:r>
            <a:endParaRPr lang="en-US" sz="2000" dirty="0"/>
          </a:p>
          <a:p>
            <a:pPr marL="0" indent="0">
              <a:buNone/>
            </a:pPr>
            <a:r>
              <a:rPr lang="en-US" sz="2000" dirty="0"/>
              <a:t>	•</a:t>
            </a:r>
            <a:r>
              <a:rPr lang="en-US" sz="2000" dirty="0" err="1"/>
              <a:t>Ubero</a:t>
            </a:r>
            <a:endParaRPr lang="en-US" sz="2000" dirty="0"/>
          </a:p>
          <a:p>
            <a:pPr marL="0" indent="0">
              <a:buNone/>
            </a:pPr>
            <a:r>
              <a:rPr lang="en-US" sz="2000" dirty="0"/>
              <a:t>	•Drug Design Optimization Lab</a:t>
            </a:r>
          </a:p>
          <a:p>
            <a:pPr marL="0" indent="0">
              <a:buNone/>
            </a:pPr>
            <a:r>
              <a:rPr lang="en-US" sz="2000" dirty="0"/>
              <a:t>	•The Virtual Laboratory Project</a:t>
            </a:r>
          </a:p>
          <a:p>
            <a:pPr marL="0" indent="0">
              <a:buNone/>
            </a:pPr>
            <a:r>
              <a:rPr lang="en-US" sz="2000" dirty="0"/>
              <a:t>	•Distributed Folding, Community TSC</a:t>
            </a:r>
          </a:p>
          <a:p>
            <a:pPr marL="0" indent="0">
              <a:buNone/>
            </a:pPr>
            <a:r>
              <a:rPr lang="en-US" sz="2000" dirty="0"/>
              <a:t>	•Find-a-Drug</a:t>
            </a:r>
          </a:p>
          <a:p>
            <a:pPr marL="0" indent="0">
              <a:buNone/>
            </a:pPr>
            <a:r>
              <a:rPr lang="en-US" sz="2000" b="1" dirty="0"/>
              <a:t>Cryptography</a:t>
            </a:r>
          </a:p>
          <a:p>
            <a:pPr marL="0" indent="0">
              <a:buNone/>
            </a:pPr>
            <a:r>
              <a:rPr lang="en-US" sz="2000" dirty="0"/>
              <a:t>	•Distributed, net</a:t>
            </a:r>
          </a:p>
          <a:p>
            <a:pPr marL="0" indent="0">
              <a:buNone/>
            </a:pPr>
            <a:r>
              <a:rPr lang="en-US" sz="2000" dirty="0"/>
              <a:t>	•ECCp-109</a:t>
            </a:r>
          </a:p>
        </p:txBody>
      </p:sp>
      <p:sp>
        <p:nvSpPr>
          <p:cNvPr id="3" name="Slide Number Placeholder 2"/>
          <p:cNvSpPr>
            <a:spLocks noGrp="1"/>
          </p:cNvSpPr>
          <p:nvPr>
            <p:ph type="sldNum" sz="quarter" idx="12"/>
          </p:nvPr>
        </p:nvSpPr>
        <p:spPr/>
        <p:txBody>
          <a:bodyPr/>
          <a:lstStyle/>
          <a:p>
            <a:fld id="{108BC8CE-00A2-4570-A7C4-CF89774406DD}" type="slidenum">
              <a:rPr lang="en-IN" smtClean="0"/>
              <a:pPr/>
              <a:t>18</a:t>
            </a:fld>
            <a:endParaRPr lang="en-IN"/>
          </a:p>
        </p:txBody>
      </p:sp>
      <p:sp>
        <p:nvSpPr>
          <p:cNvPr id="4" name="Title 3"/>
          <p:cNvSpPr>
            <a:spLocks noGrp="1"/>
          </p:cNvSpPr>
          <p:nvPr>
            <p:ph type="title"/>
          </p:nvPr>
        </p:nvSpPr>
        <p:spPr>
          <a:xfrm>
            <a:off x="838200" y="365126"/>
            <a:ext cx="8387443" cy="532946"/>
          </a:xfrm>
        </p:spPr>
        <p:txBody>
          <a:bodyPr>
            <a:normAutofit/>
          </a:bodyPr>
          <a:lstStyle/>
          <a:p>
            <a:r>
              <a:rPr lang="en-US" sz="3200" dirty="0"/>
              <a:t>Internet Computing Projects</a:t>
            </a:r>
          </a:p>
        </p:txBody>
      </p:sp>
      <p:sp>
        <p:nvSpPr>
          <p:cNvPr id="5" name="Footer Placeholder 4"/>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328959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21871" y="1539875"/>
            <a:ext cx="10515600" cy="4351338"/>
          </a:xfrm>
        </p:spPr>
        <p:txBody>
          <a:bodyPr>
            <a:normAutofit/>
          </a:bodyPr>
          <a:lstStyle/>
          <a:p>
            <a:endParaRPr lang="en-US" dirty="0"/>
          </a:p>
          <a:p>
            <a:pPr marL="0" indent="0">
              <a:buNone/>
            </a:pPr>
            <a:r>
              <a:rPr lang="en-US" b="1" dirty="0"/>
              <a:t>Mathematics </a:t>
            </a:r>
            <a:endParaRPr lang="en-US" dirty="0"/>
          </a:p>
          <a:p>
            <a:pPr lvl="1"/>
            <a:r>
              <a:rPr lang="en-US" dirty="0"/>
              <a:t>Great Internet </a:t>
            </a:r>
            <a:r>
              <a:rPr lang="en-US" dirty="0" err="1"/>
              <a:t>Mersenne</a:t>
            </a:r>
            <a:r>
              <a:rPr lang="en-US" dirty="0"/>
              <a:t> Prime Search </a:t>
            </a:r>
          </a:p>
          <a:p>
            <a:pPr lvl="1"/>
            <a:r>
              <a:rPr lang="en-US" dirty="0" err="1"/>
              <a:t>Proth</a:t>
            </a:r>
            <a:r>
              <a:rPr lang="en-US" dirty="0"/>
              <a:t> Prime Search </a:t>
            </a:r>
          </a:p>
          <a:p>
            <a:pPr lvl="1"/>
            <a:r>
              <a:rPr lang="en-US" dirty="0"/>
              <a:t>ECMNET </a:t>
            </a:r>
          </a:p>
          <a:p>
            <a:pPr lvl="1"/>
            <a:r>
              <a:rPr lang="en-US" dirty="0"/>
              <a:t>n!+1 and n!-1 Prime Search </a:t>
            </a:r>
          </a:p>
          <a:p>
            <a:pPr lvl="1"/>
            <a:r>
              <a:rPr lang="en-US" dirty="0"/>
              <a:t>Minimal Equal Sums of Like Powers </a:t>
            </a:r>
          </a:p>
          <a:p>
            <a:pPr lvl="1"/>
            <a:r>
              <a:rPr lang="en-US" dirty="0"/>
              <a:t>GRISK </a:t>
            </a:r>
          </a:p>
          <a:p>
            <a:pPr lvl="1"/>
            <a:r>
              <a:rPr lang="en-US" dirty="0"/>
              <a:t>MM61 Project </a:t>
            </a:r>
          </a:p>
          <a:p>
            <a:pPr lvl="1"/>
            <a:r>
              <a:rPr lang="en-US" dirty="0"/>
              <a:t>3x +1 Problem </a:t>
            </a:r>
          </a:p>
          <a:p>
            <a:pPr marL="0" indent="0">
              <a:buNone/>
            </a:pPr>
            <a:endParaRPr lang="en-US" dirty="0"/>
          </a:p>
        </p:txBody>
      </p:sp>
      <p:sp>
        <p:nvSpPr>
          <p:cNvPr id="3" name="Slide Number Placeholder 2"/>
          <p:cNvSpPr>
            <a:spLocks noGrp="1"/>
          </p:cNvSpPr>
          <p:nvPr>
            <p:ph type="sldNum" sz="quarter" idx="12"/>
          </p:nvPr>
        </p:nvSpPr>
        <p:spPr/>
        <p:txBody>
          <a:bodyPr/>
          <a:lstStyle/>
          <a:p>
            <a:fld id="{108BC8CE-00A2-4570-A7C4-CF89774406DD}" type="slidenum">
              <a:rPr lang="en-IN" smtClean="0"/>
              <a:pPr/>
              <a:t>19</a:t>
            </a:fld>
            <a:endParaRPr lang="en-IN"/>
          </a:p>
        </p:txBody>
      </p:sp>
      <p:sp>
        <p:nvSpPr>
          <p:cNvPr id="4" name="Title 3"/>
          <p:cNvSpPr>
            <a:spLocks noGrp="1"/>
          </p:cNvSpPr>
          <p:nvPr>
            <p:ph type="title"/>
          </p:nvPr>
        </p:nvSpPr>
        <p:spPr/>
        <p:txBody>
          <a:bodyPr/>
          <a:lstStyle/>
          <a:p>
            <a:r>
              <a:rPr lang="en-US" dirty="0"/>
              <a:t>Internet Computing Projects</a:t>
            </a:r>
          </a:p>
        </p:txBody>
      </p:sp>
      <p:sp>
        <p:nvSpPr>
          <p:cNvPr id="5" name="Footer Placeholder 4"/>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3254696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Parallel computing  (subset of </a:t>
            </a:r>
            <a:r>
              <a:rPr lang="en-US"/>
              <a:t>distributed computing)</a:t>
            </a:r>
            <a:endParaRPr lang="en-US" dirty="0"/>
          </a:p>
          <a:p>
            <a:r>
              <a:rPr lang="en-US" dirty="0"/>
              <a:t>Distributed computing</a:t>
            </a:r>
          </a:p>
          <a:p>
            <a:r>
              <a:rPr lang="en-US" dirty="0"/>
              <a:t>Cluster computing</a:t>
            </a:r>
          </a:p>
          <a:p>
            <a:r>
              <a:rPr lang="en-US" dirty="0"/>
              <a:t>Grid computing</a:t>
            </a:r>
          </a:p>
          <a:p>
            <a:r>
              <a:rPr lang="en-US" dirty="0"/>
              <a:t>Utility computing</a:t>
            </a:r>
          </a:p>
          <a:p>
            <a:r>
              <a:rPr lang="en-US" dirty="0"/>
              <a:t>Cloud computing </a:t>
            </a:r>
          </a:p>
          <a:p>
            <a:pPr>
              <a:buNone/>
            </a:pPr>
            <a:endParaRPr lang="en-US" dirty="0"/>
          </a:p>
        </p:txBody>
      </p:sp>
      <p:sp>
        <p:nvSpPr>
          <p:cNvPr id="3" name="Slide Number Placeholder 2"/>
          <p:cNvSpPr>
            <a:spLocks noGrp="1"/>
          </p:cNvSpPr>
          <p:nvPr>
            <p:ph type="sldNum" sz="quarter" idx="12"/>
          </p:nvPr>
        </p:nvSpPr>
        <p:spPr/>
        <p:txBody>
          <a:bodyPr/>
          <a:lstStyle/>
          <a:p>
            <a:fld id="{108BC8CE-00A2-4570-A7C4-CF89774406DD}" type="slidenum">
              <a:rPr lang="en-IN" smtClean="0"/>
              <a:pPr/>
              <a:t>2</a:t>
            </a:fld>
            <a:endParaRPr lang="en-IN"/>
          </a:p>
        </p:txBody>
      </p:sp>
      <p:sp>
        <p:nvSpPr>
          <p:cNvPr id="4" name="Title 3"/>
          <p:cNvSpPr>
            <a:spLocks noGrp="1"/>
          </p:cNvSpPr>
          <p:nvPr>
            <p:ph type="title"/>
          </p:nvPr>
        </p:nvSpPr>
        <p:spPr/>
        <p:txBody>
          <a:bodyPr/>
          <a:lstStyle/>
          <a:p>
            <a:r>
              <a:rPr lang="en-US" b="1" dirty="0"/>
              <a:t>Trends in computing</a:t>
            </a:r>
          </a:p>
        </p:txBody>
      </p:sp>
      <p:sp>
        <p:nvSpPr>
          <p:cNvPr id="5" name="Footer Placeholder 4"/>
          <p:cNvSpPr>
            <a:spLocks noGrp="1"/>
          </p:cNvSpPr>
          <p:nvPr>
            <p:ph type="ftr" sz="quarter" idx="11"/>
          </p:nvPr>
        </p:nvSpPr>
        <p:spPr/>
        <p:txBody>
          <a:bodyPr/>
          <a:lstStyle/>
          <a:p>
            <a:r>
              <a:rPr lang="en-IN"/>
              <a:t>Arpita Shah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07572" y="1180646"/>
            <a:ext cx="10515600" cy="4351338"/>
          </a:xfrm>
        </p:spPr>
        <p:txBody>
          <a:bodyPr>
            <a:normAutofit lnSpcReduction="10000"/>
          </a:bodyPr>
          <a:lstStyle/>
          <a:p>
            <a:endParaRPr lang="en-US" dirty="0"/>
          </a:p>
          <a:p>
            <a:r>
              <a:rPr lang="en-US" dirty="0"/>
              <a:t>Pi(x) Project </a:t>
            </a:r>
          </a:p>
          <a:p>
            <a:r>
              <a:rPr lang="en-US" dirty="0"/>
              <a:t>Distributed Search for Format Number Divisors </a:t>
            </a:r>
          </a:p>
          <a:p>
            <a:r>
              <a:rPr lang="en-US" dirty="0" err="1"/>
              <a:t>PCP@Home</a:t>
            </a:r>
            <a:r>
              <a:rPr lang="en-US" dirty="0"/>
              <a:t>  </a:t>
            </a:r>
          </a:p>
          <a:p>
            <a:r>
              <a:rPr lang="en-US" dirty="0"/>
              <a:t>Generalized </a:t>
            </a:r>
            <a:r>
              <a:rPr lang="en-US" dirty="0" err="1"/>
              <a:t>Woodal</a:t>
            </a:r>
            <a:r>
              <a:rPr lang="en-US" dirty="0"/>
              <a:t>! Numbers </a:t>
            </a:r>
          </a:p>
          <a:p>
            <a:r>
              <a:rPr lang="en-US" dirty="0"/>
              <a:t>Generalized Fermat Prime Search </a:t>
            </a:r>
          </a:p>
          <a:p>
            <a:r>
              <a:rPr lang="en-US" dirty="0" err="1"/>
              <a:t>ZetaGrid</a:t>
            </a:r>
            <a:r>
              <a:rPr lang="en-US" dirty="0"/>
              <a:t>, Strong </a:t>
            </a:r>
            <a:r>
              <a:rPr lang="en-US" dirty="0" err="1"/>
              <a:t>Pseudoprime</a:t>
            </a:r>
            <a:r>
              <a:rPr lang="en-US" dirty="0"/>
              <a:t> Search </a:t>
            </a:r>
          </a:p>
          <a:p>
            <a:r>
              <a:rPr lang="en-US" dirty="0"/>
              <a:t>Wilson Prime Search </a:t>
            </a:r>
          </a:p>
          <a:p>
            <a:r>
              <a:rPr lang="en-US" dirty="0"/>
              <a:t>Largest </a:t>
            </a:r>
            <a:r>
              <a:rPr lang="en-US" dirty="0" err="1"/>
              <a:t>Proth</a:t>
            </a:r>
            <a:r>
              <a:rPr lang="en-US" dirty="0"/>
              <a:t> Prime Search </a:t>
            </a:r>
          </a:p>
          <a:p>
            <a:endParaRPr lang="en-US" dirty="0"/>
          </a:p>
        </p:txBody>
      </p:sp>
      <p:sp>
        <p:nvSpPr>
          <p:cNvPr id="3" name="Slide Number Placeholder 2"/>
          <p:cNvSpPr>
            <a:spLocks noGrp="1"/>
          </p:cNvSpPr>
          <p:nvPr>
            <p:ph type="sldNum" sz="quarter" idx="12"/>
          </p:nvPr>
        </p:nvSpPr>
        <p:spPr/>
        <p:txBody>
          <a:bodyPr/>
          <a:lstStyle/>
          <a:p>
            <a:fld id="{108BC8CE-00A2-4570-A7C4-CF89774406DD}" type="slidenum">
              <a:rPr lang="en-IN" smtClean="0"/>
              <a:pPr/>
              <a:t>20</a:t>
            </a:fld>
            <a:endParaRPr lang="en-IN"/>
          </a:p>
        </p:txBody>
      </p:sp>
      <p:sp>
        <p:nvSpPr>
          <p:cNvPr id="4" name="Footer Placeholder 3"/>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3051065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Grid computing tries to bring, under one definitional umbrella all the work being done in the high performance, cluster, peer-to-peer and Internet computing arenas </a:t>
            </a:r>
          </a:p>
          <a:p>
            <a:endParaRPr lang="en-US" dirty="0"/>
          </a:p>
          <a:p>
            <a:r>
              <a:rPr lang="en-US" dirty="0"/>
              <a:t>The grid links numerous computers together to share computing workloads, thus improving the efficiency of large-scale problem analysis.</a:t>
            </a:r>
          </a:p>
          <a:p>
            <a:endParaRPr lang="en-US" dirty="0"/>
          </a:p>
        </p:txBody>
      </p:sp>
      <p:sp>
        <p:nvSpPr>
          <p:cNvPr id="3" name="Slide Number Placeholder 2"/>
          <p:cNvSpPr>
            <a:spLocks noGrp="1"/>
          </p:cNvSpPr>
          <p:nvPr>
            <p:ph type="sldNum" sz="quarter" idx="12"/>
          </p:nvPr>
        </p:nvSpPr>
        <p:spPr/>
        <p:txBody>
          <a:bodyPr/>
          <a:lstStyle/>
          <a:p>
            <a:fld id="{108BC8CE-00A2-4570-A7C4-CF89774406DD}" type="slidenum">
              <a:rPr lang="en-IN" smtClean="0"/>
              <a:pPr/>
              <a:t>21</a:t>
            </a:fld>
            <a:endParaRPr lang="en-IN"/>
          </a:p>
        </p:txBody>
      </p:sp>
      <p:sp>
        <p:nvSpPr>
          <p:cNvPr id="4" name="Title 3"/>
          <p:cNvSpPr>
            <a:spLocks noGrp="1"/>
          </p:cNvSpPr>
          <p:nvPr>
            <p:ph type="title"/>
          </p:nvPr>
        </p:nvSpPr>
        <p:spPr/>
        <p:txBody>
          <a:bodyPr/>
          <a:lstStyle/>
          <a:p>
            <a:r>
              <a:rPr lang="en-US" dirty="0"/>
              <a:t>Grid Computing</a:t>
            </a:r>
          </a:p>
        </p:txBody>
      </p:sp>
      <p:sp>
        <p:nvSpPr>
          <p:cNvPr id="5" name="Footer Placeholder 4"/>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3912834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Another definition by Dr. </a:t>
            </a:r>
            <a:r>
              <a:rPr lang="en-US" dirty="0" err="1"/>
              <a:t>Rajkumar</a:t>
            </a:r>
            <a:r>
              <a:rPr lang="en-US" dirty="0"/>
              <a:t> </a:t>
            </a:r>
            <a:r>
              <a:rPr lang="en-US" dirty="0" err="1"/>
              <a:t>Buyya</a:t>
            </a:r>
            <a:r>
              <a:rPr lang="en-US" dirty="0"/>
              <a:t>: ―Grid is a type of parallel and distributed system that enables the sharing, selection, and aggregation of geographically distributed "autonomous" resources dynamically at runtime depending on their availability, capability, performance, cost, and users' quality-of-service requirements.‖ </a:t>
            </a:r>
          </a:p>
          <a:p>
            <a:pPr marL="0" indent="0">
              <a:buNone/>
            </a:pPr>
            <a:endParaRPr lang="en-US" dirty="0"/>
          </a:p>
        </p:txBody>
      </p:sp>
      <p:sp>
        <p:nvSpPr>
          <p:cNvPr id="3" name="Slide Number Placeholder 2"/>
          <p:cNvSpPr>
            <a:spLocks noGrp="1"/>
          </p:cNvSpPr>
          <p:nvPr>
            <p:ph type="sldNum" sz="quarter" idx="12"/>
          </p:nvPr>
        </p:nvSpPr>
        <p:spPr/>
        <p:txBody>
          <a:bodyPr/>
          <a:lstStyle/>
          <a:p>
            <a:fld id="{108BC8CE-00A2-4570-A7C4-CF89774406DD}" type="slidenum">
              <a:rPr lang="en-IN" smtClean="0"/>
              <a:pPr/>
              <a:t>22</a:t>
            </a:fld>
            <a:endParaRPr lang="en-IN"/>
          </a:p>
        </p:txBody>
      </p:sp>
      <p:sp>
        <p:nvSpPr>
          <p:cNvPr id="4" name="Footer Placeholder 3"/>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123445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08BC8CE-00A2-4570-A7C4-CF89774406DD}" type="slidenum">
              <a:rPr lang="en-IN" smtClean="0"/>
              <a:pPr/>
              <a:t>23</a:t>
            </a:fld>
            <a:endParaRPr lang="en-IN"/>
          </a:p>
        </p:txBody>
      </p:sp>
      <p:sp>
        <p:nvSpPr>
          <p:cNvPr id="5" name="Rectangle 2"/>
          <p:cNvSpPr>
            <a:spLocks noGrp="1" noChangeArrowheads="1"/>
          </p:cNvSpPr>
          <p:nvPr>
            <p:ph type="title"/>
          </p:nvPr>
        </p:nvSpPr>
        <p:spPr>
          <a:xfrm>
            <a:off x="465364" y="190500"/>
            <a:ext cx="10327822" cy="1638300"/>
          </a:xfrm>
        </p:spPr>
        <p:txBody>
          <a:bodyPr/>
          <a:lstStyle/>
          <a:p>
            <a:r>
              <a:rPr lang="en-GB" dirty="0"/>
              <a:t>A typical view of Grid environment</a:t>
            </a:r>
            <a:endParaRPr lang="en-US" sz="3800" b="1" dirty="0">
              <a:solidFill>
                <a:schemeClr val="tx1"/>
              </a:solidFill>
            </a:endParaRPr>
          </a:p>
        </p:txBody>
      </p:sp>
      <p:grpSp>
        <p:nvGrpSpPr>
          <p:cNvPr id="6" name="Group 4"/>
          <p:cNvGrpSpPr>
            <a:grpSpLocks/>
          </p:cNvGrpSpPr>
          <p:nvPr/>
        </p:nvGrpSpPr>
        <p:grpSpPr bwMode="auto">
          <a:xfrm>
            <a:off x="533400" y="1828800"/>
            <a:ext cx="8528050" cy="5289550"/>
            <a:chOff x="288" y="1007"/>
            <a:chExt cx="5372" cy="3284"/>
          </a:xfrm>
        </p:grpSpPr>
        <p:pic>
          <p:nvPicPr>
            <p:cNvPr id="7" name="Picture 5"/>
            <p:cNvPicPr>
              <a:picLocks noChangeAspect="1" noChangeArrowheads="1"/>
            </p:cNvPicPr>
            <p:nvPr/>
          </p:nvPicPr>
          <p:blipFill>
            <a:blip r:embed="rId2" cstate="print"/>
            <a:srcRect/>
            <a:stretch>
              <a:fillRect/>
            </a:stretch>
          </p:blipFill>
          <p:spPr bwMode="auto">
            <a:xfrm>
              <a:off x="288" y="2007"/>
              <a:ext cx="960" cy="912"/>
            </a:xfrm>
            <a:prstGeom prst="rect">
              <a:avLst/>
            </a:prstGeom>
            <a:noFill/>
          </p:spPr>
        </p:pic>
        <p:grpSp>
          <p:nvGrpSpPr>
            <p:cNvPr id="8" name="Group 6"/>
            <p:cNvGrpSpPr>
              <a:grpSpLocks/>
            </p:cNvGrpSpPr>
            <p:nvPr/>
          </p:nvGrpSpPr>
          <p:grpSpPr bwMode="auto">
            <a:xfrm>
              <a:off x="2352" y="2007"/>
              <a:ext cx="431" cy="960"/>
              <a:chOff x="2352" y="2007"/>
              <a:chExt cx="431" cy="960"/>
            </a:xfrm>
          </p:grpSpPr>
          <p:sp>
            <p:nvSpPr>
              <p:cNvPr id="63" name="Freeform 7"/>
              <p:cNvSpPr>
                <a:spLocks noChangeArrowheads="1"/>
              </p:cNvSpPr>
              <p:nvPr/>
            </p:nvSpPr>
            <p:spPr bwMode="auto">
              <a:xfrm>
                <a:off x="2352" y="2007"/>
                <a:ext cx="432" cy="961"/>
              </a:xfrm>
              <a:custGeom>
                <a:avLst/>
                <a:gdLst/>
                <a:ahLst/>
                <a:cxnLst>
                  <a:cxn ang="0">
                    <a:pos x="0" y="428"/>
                  </a:cxn>
                  <a:cxn ang="0">
                    <a:pos x="588" y="0"/>
                  </a:cxn>
                  <a:cxn ang="0">
                    <a:pos x="953" y="0"/>
                  </a:cxn>
                  <a:cxn ang="0">
                    <a:pos x="1906" y="0"/>
                  </a:cxn>
                  <a:cxn ang="0">
                    <a:pos x="1906" y="2283"/>
                  </a:cxn>
                  <a:cxn ang="0">
                    <a:pos x="1906" y="3806"/>
                  </a:cxn>
                  <a:cxn ang="0">
                    <a:pos x="1338" y="4235"/>
                  </a:cxn>
                  <a:cxn ang="0">
                    <a:pos x="932" y="4235"/>
                  </a:cxn>
                  <a:cxn ang="0">
                    <a:pos x="0" y="4235"/>
                  </a:cxn>
                  <a:cxn ang="0">
                    <a:pos x="0" y="2260"/>
                  </a:cxn>
                  <a:cxn ang="0">
                    <a:pos x="0" y="428"/>
                  </a:cxn>
                  <a:cxn ang="0">
                    <a:pos x="0" y="428"/>
                  </a:cxn>
                </a:cxnLst>
                <a:rect l="0" t="0" r="r" b="b"/>
                <a:pathLst>
                  <a:path w="1907" h="4236">
                    <a:moveTo>
                      <a:pt x="0" y="428"/>
                    </a:moveTo>
                    <a:lnTo>
                      <a:pt x="588" y="0"/>
                    </a:lnTo>
                    <a:lnTo>
                      <a:pt x="953" y="0"/>
                    </a:lnTo>
                    <a:lnTo>
                      <a:pt x="1906" y="0"/>
                    </a:lnTo>
                    <a:lnTo>
                      <a:pt x="1906" y="2283"/>
                    </a:lnTo>
                    <a:lnTo>
                      <a:pt x="1906" y="3806"/>
                    </a:lnTo>
                    <a:lnTo>
                      <a:pt x="1338" y="4235"/>
                    </a:lnTo>
                    <a:lnTo>
                      <a:pt x="932" y="4235"/>
                    </a:lnTo>
                    <a:lnTo>
                      <a:pt x="0" y="4235"/>
                    </a:lnTo>
                    <a:lnTo>
                      <a:pt x="0" y="2260"/>
                    </a:lnTo>
                    <a:lnTo>
                      <a:pt x="0" y="428"/>
                    </a:lnTo>
                    <a:lnTo>
                      <a:pt x="0" y="428"/>
                    </a:lnTo>
                  </a:path>
                </a:pathLst>
              </a:custGeom>
              <a:solidFill>
                <a:srgbClr val="FFFFCC"/>
              </a:solidFill>
              <a:ln w="9360">
                <a:solidFill>
                  <a:srgbClr val="000000"/>
                </a:solidFill>
                <a:round/>
                <a:headEnd/>
                <a:tailEnd/>
              </a:ln>
            </p:spPr>
            <p:txBody>
              <a:bodyPr wrap="none" anchor="ctr"/>
              <a:lstStyle/>
              <a:p>
                <a:endParaRPr lang="en-US"/>
              </a:p>
            </p:txBody>
          </p:sp>
          <p:sp>
            <p:nvSpPr>
              <p:cNvPr id="64" name="Freeform 8"/>
              <p:cNvSpPr>
                <a:spLocks noChangeArrowheads="1"/>
              </p:cNvSpPr>
              <p:nvPr/>
            </p:nvSpPr>
            <p:spPr bwMode="auto">
              <a:xfrm>
                <a:off x="2352" y="2007"/>
                <a:ext cx="432" cy="961"/>
              </a:xfrm>
              <a:custGeom>
                <a:avLst/>
                <a:gdLst/>
                <a:ahLst/>
                <a:cxnLst>
                  <a:cxn ang="0">
                    <a:pos x="0" y="428"/>
                  </a:cxn>
                  <a:cxn ang="0">
                    <a:pos x="0" y="428"/>
                  </a:cxn>
                  <a:cxn ang="0">
                    <a:pos x="1297" y="428"/>
                  </a:cxn>
                  <a:cxn ang="0">
                    <a:pos x="1906" y="0"/>
                  </a:cxn>
                  <a:cxn ang="0">
                    <a:pos x="0" y="428"/>
                  </a:cxn>
                  <a:cxn ang="0">
                    <a:pos x="1297" y="428"/>
                  </a:cxn>
                  <a:cxn ang="0">
                    <a:pos x="1297" y="1046"/>
                  </a:cxn>
                  <a:cxn ang="0">
                    <a:pos x="1297" y="3426"/>
                  </a:cxn>
                  <a:cxn ang="0">
                    <a:pos x="1297" y="4235"/>
                  </a:cxn>
                  <a:cxn ang="0">
                    <a:pos x="101" y="594"/>
                  </a:cxn>
                  <a:cxn ang="0">
                    <a:pos x="1176" y="594"/>
                  </a:cxn>
                  <a:cxn ang="0">
                    <a:pos x="1176" y="689"/>
                  </a:cxn>
                  <a:cxn ang="0">
                    <a:pos x="101" y="689"/>
                  </a:cxn>
                  <a:cxn ang="0">
                    <a:pos x="101" y="594"/>
                  </a:cxn>
                  <a:cxn ang="0">
                    <a:pos x="101" y="880"/>
                  </a:cxn>
                  <a:cxn ang="0">
                    <a:pos x="1176" y="880"/>
                  </a:cxn>
                  <a:cxn ang="0">
                    <a:pos x="1176" y="951"/>
                  </a:cxn>
                  <a:cxn ang="0">
                    <a:pos x="101" y="951"/>
                  </a:cxn>
                  <a:cxn ang="0">
                    <a:pos x="101" y="880"/>
                  </a:cxn>
                  <a:cxn ang="0">
                    <a:pos x="101" y="1165"/>
                  </a:cxn>
                  <a:cxn ang="0">
                    <a:pos x="1176" y="1165"/>
                  </a:cxn>
                  <a:cxn ang="0">
                    <a:pos x="1176" y="1237"/>
                  </a:cxn>
                  <a:cxn ang="0">
                    <a:pos x="101" y="1237"/>
                  </a:cxn>
                  <a:cxn ang="0">
                    <a:pos x="101" y="1165"/>
                  </a:cxn>
                </a:cxnLst>
                <a:rect l="0" t="0" r="r" b="b"/>
                <a:pathLst>
                  <a:path w="1907" h="4236">
                    <a:moveTo>
                      <a:pt x="0" y="428"/>
                    </a:moveTo>
                    <a:lnTo>
                      <a:pt x="0" y="428"/>
                    </a:lnTo>
                    <a:lnTo>
                      <a:pt x="1297" y="428"/>
                    </a:lnTo>
                    <a:lnTo>
                      <a:pt x="1906" y="0"/>
                    </a:lnTo>
                    <a:close/>
                    <a:moveTo>
                      <a:pt x="0" y="428"/>
                    </a:moveTo>
                    <a:lnTo>
                      <a:pt x="1297" y="428"/>
                    </a:lnTo>
                    <a:lnTo>
                      <a:pt x="1297" y="1046"/>
                    </a:lnTo>
                    <a:lnTo>
                      <a:pt x="1297" y="3426"/>
                    </a:lnTo>
                    <a:lnTo>
                      <a:pt x="1297" y="4235"/>
                    </a:lnTo>
                    <a:close/>
                    <a:moveTo>
                      <a:pt x="101" y="594"/>
                    </a:moveTo>
                    <a:lnTo>
                      <a:pt x="1176" y="594"/>
                    </a:lnTo>
                    <a:lnTo>
                      <a:pt x="1176" y="689"/>
                    </a:lnTo>
                    <a:lnTo>
                      <a:pt x="101" y="689"/>
                    </a:lnTo>
                    <a:lnTo>
                      <a:pt x="101" y="594"/>
                    </a:lnTo>
                    <a:close/>
                    <a:moveTo>
                      <a:pt x="101" y="880"/>
                    </a:moveTo>
                    <a:lnTo>
                      <a:pt x="1176" y="880"/>
                    </a:lnTo>
                    <a:lnTo>
                      <a:pt x="1176" y="951"/>
                    </a:lnTo>
                    <a:lnTo>
                      <a:pt x="101" y="951"/>
                    </a:lnTo>
                    <a:lnTo>
                      <a:pt x="101" y="880"/>
                    </a:lnTo>
                    <a:close/>
                    <a:moveTo>
                      <a:pt x="101" y="1165"/>
                    </a:moveTo>
                    <a:lnTo>
                      <a:pt x="1176" y="1165"/>
                    </a:lnTo>
                    <a:lnTo>
                      <a:pt x="1176" y="1237"/>
                    </a:lnTo>
                    <a:lnTo>
                      <a:pt x="101" y="1237"/>
                    </a:lnTo>
                    <a:lnTo>
                      <a:pt x="101" y="1165"/>
                    </a:lnTo>
                    <a:close/>
                  </a:path>
                </a:pathLst>
              </a:custGeom>
              <a:noFill/>
              <a:ln w="9360">
                <a:solidFill>
                  <a:srgbClr val="000000"/>
                </a:solidFill>
                <a:round/>
                <a:headEnd/>
                <a:tailEnd/>
              </a:ln>
            </p:spPr>
            <p:txBody>
              <a:bodyPr/>
              <a:lstStyle/>
              <a:p>
                <a:endParaRPr lang="en-US"/>
              </a:p>
            </p:txBody>
          </p:sp>
        </p:grpSp>
        <p:grpSp>
          <p:nvGrpSpPr>
            <p:cNvPr id="9" name="Group 9"/>
            <p:cNvGrpSpPr>
              <a:grpSpLocks/>
            </p:cNvGrpSpPr>
            <p:nvPr/>
          </p:nvGrpSpPr>
          <p:grpSpPr bwMode="auto">
            <a:xfrm>
              <a:off x="2256" y="1239"/>
              <a:ext cx="672" cy="527"/>
              <a:chOff x="2256" y="1239"/>
              <a:chExt cx="672" cy="527"/>
            </a:xfrm>
          </p:grpSpPr>
          <p:sp>
            <p:nvSpPr>
              <p:cNvPr id="57" name="Freeform 10"/>
              <p:cNvSpPr>
                <a:spLocks noChangeArrowheads="1"/>
              </p:cNvSpPr>
              <p:nvPr/>
            </p:nvSpPr>
            <p:spPr bwMode="auto">
              <a:xfrm>
                <a:off x="2256" y="1239"/>
                <a:ext cx="673" cy="528"/>
              </a:xfrm>
              <a:custGeom>
                <a:avLst/>
                <a:gdLst/>
                <a:ahLst/>
                <a:cxnLst>
                  <a:cxn ang="0">
                    <a:pos x="2885" y="2188"/>
                  </a:cxn>
                  <a:cxn ang="0">
                    <a:pos x="2584" y="1983"/>
                  </a:cxn>
                  <a:cxn ang="0">
                    <a:pos x="2584" y="1420"/>
                  </a:cxn>
                  <a:cxn ang="0">
                    <a:pos x="2124" y="1420"/>
                  </a:cxn>
                  <a:cxn ang="0">
                    <a:pos x="2124" y="1254"/>
                  </a:cxn>
                  <a:cxn ang="0">
                    <a:pos x="2378" y="1254"/>
                  </a:cxn>
                  <a:cxn ang="0">
                    <a:pos x="2378" y="1202"/>
                  </a:cxn>
                  <a:cxn ang="0">
                    <a:pos x="2378" y="0"/>
                  </a:cxn>
                  <a:cxn ang="0">
                    <a:pos x="1490" y="0"/>
                  </a:cxn>
                  <a:cxn ang="0">
                    <a:pos x="586" y="0"/>
                  </a:cxn>
                  <a:cxn ang="0">
                    <a:pos x="586" y="1190"/>
                  </a:cxn>
                  <a:cxn ang="0">
                    <a:pos x="586" y="1254"/>
                  </a:cxn>
                  <a:cxn ang="0">
                    <a:pos x="840" y="1254"/>
                  </a:cxn>
                  <a:cxn ang="0">
                    <a:pos x="840" y="1420"/>
                  </a:cxn>
                  <a:cxn ang="0">
                    <a:pos x="380" y="1420"/>
                  </a:cxn>
                  <a:cxn ang="0">
                    <a:pos x="380" y="1996"/>
                  </a:cxn>
                  <a:cxn ang="0">
                    <a:pos x="95" y="2188"/>
                  </a:cxn>
                  <a:cxn ang="0">
                    <a:pos x="63" y="2201"/>
                  </a:cxn>
                  <a:cxn ang="0">
                    <a:pos x="31" y="2226"/>
                  </a:cxn>
                  <a:cxn ang="0">
                    <a:pos x="15" y="2252"/>
                  </a:cxn>
                  <a:cxn ang="0">
                    <a:pos x="0" y="2277"/>
                  </a:cxn>
                  <a:cxn ang="0">
                    <a:pos x="0" y="2290"/>
                  </a:cxn>
                  <a:cxn ang="0">
                    <a:pos x="15" y="2303"/>
                  </a:cxn>
                  <a:cxn ang="0">
                    <a:pos x="15" y="2316"/>
                  </a:cxn>
                  <a:cxn ang="0">
                    <a:pos x="31" y="2316"/>
                  </a:cxn>
                  <a:cxn ang="0">
                    <a:pos x="47" y="2329"/>
                  </a:cxn>
                  <a:cxn ang="0">
                    <a:pos x="79" y="2329"/>
                  </a:cxn>
                  <a:cxn ang="0">
                    <a:pos x="95" y="2329"/>
                  </a:cxn>
                  <a:cxn ang="0">
                    <a:pos x="1490" y="2329"/>
                  </a:cxn>
                  <a:cxn ang="0">
                    <a:pos x="2869" y="2329"/>
                  </a:cxn>
                  <a:cxn ang="0">
                    <a:pos x="2901" y="2329"/>
                  </a:cxn>
                  <a:cxn ang="0">
                    <a:pos x="2917" y="2329"/>
                  </a:cxn>
                  <a:cxn ang="0">
                    <a:pos x="2933" y="2316"/>
                  </a:cxn>
                  <a:cxn ang="0">
                    <a:pos x="2949" y="2316"/>
                  </a:cxn>
                  <a:cxn ang="0">
                    <a:pos x="2965" y="2303"/>
                  </a:cxn>
                  <a:cxn ang="0">
                    <a:pos x="2965" y="2290"/>
                  </a:cxn>
                  <a:cxn ang="0">
                    <a:pos x="2965" y="2277"/>
                  </a:cxn>
                  <a:cxn ang="0">
                    <a:pos x="2949" y="2252"/>
                  </a:cxn>
                  <a:cxn ang="0">
                    <a:pos x="2933" y="2226"/>
                  </a:cxn>
                  <a:cxn ang="0">
                    <a:pos x="2917" y="2201"/>
                  </a:cxn>
                  <a:cxn ang="0">
                    <a:pos x="2885" y="2188"/>
                  </a:cxn>
                  <a:cxn ang="0">
                    <a:pos x="2885" y="2188"/>
                  </a:cxn>
                </a:cxnLst>
                <a:rect l="0" t="0" r="r" b="b"/>
                <a:pathLst>
                  <a:path w="2966" h="2330">
                    <a:moveTo>
                      <a:pt x="2885" y="2188"/>
                    </a:moveTo>
                    <a:lnTo>
                      <a:pt x="2584" y="1983"/>
                    </a:lnTo>
                    <a:lnTo>
                      <a:pt x="2584" y="1420"/>
                    </a:lnTo>
                    <a:lnTo>
                      <a:pt x="2124" y="1420"/>
                    </a:lnTo>
                    <a:lnTo>
                      <a:pt x="2124" y="1254"/>
                    </a:lnTo>
                    <a:lnTo>
                      <a:pt x="2378" y="1254"/>
                    </a:lnTo>
                    <a:lnTo>
                      <a:pt x="2378" y="1202"/>
                    </a:lnTo>
                    <a:lnTo>
                      <a:pt x="2378" y="0"/>
                    </a:lnTo>
                    <a:lnTo>
                      <a:pt x="1490" y="0"/>
                    </a:lnTo>
                    <a:lnTo>
                      <a:pt x="586" y="0"/>
                    </a:lnTo>
                    <a:lnTo>
                      <a:pt x="586" y="1190"/>
                    </a:lnTo>
                    <a:lnTo>
                      <a:pt x="586" y="1254"/>
                    </a:lnTo>
                    <a:lnTo>
                      <a:pt x="840" y="1254"/>
                    </a:lnTo>
                    <a:lnTo>
                      <a:pt x="840" y="1420"/>
                    </a:lnTo>
                    <a:lnTo>
                      <a:pt x="380" y="1420"/>
                    </a:lnTo>
                    <a:lnTo>
                      <a:pt x="380" y="1996"/>
                    </a:lnTo>
                    <a:lnTo>
                      <a:pt x="95" y="2188"/>
                    </a:lnTo>
                    <a:lnTo>
                      <a:pt x="63" y="2201"/>
                    </a:lnTo>
                    <a:lnTo>
                      <a:pt x="31" y="2226"/>
                    </a:lnTo>
                    <a:lnTo>
                      <a:pt x="15" y="2252"/>
                    </a:lnTo>
                    <a:lnTo>
                      <a:pt x="0" y="2277"/>
                    </a:lnTo>
                    <a:lnTo>
                      <a:pt x="0" y="2290"/>
                    </a:lnTo>
                    <a:lnTo>
                      <a:pt x="15" y="2303"/>
                    </a:lnTo>
                    <a:lnTo>
                      <a:pt x="15" y="2316"/>
                    </a:lnTo>
                    <a:lnTo>
                      <a:pt x="31" y="2316"/>
                    </a:lnTo>
                    <a:lnTo>
                      <a:pt x="47" y="2329"/>
                    </a:lnTo>
                    <a:lnTo>
                      <a:pt x="79" y="2329"/>
                    </a:lnTo>
                    <a:lnTo>
                      <a:pt x="95" y="2329"/>
                    </a:lnTo>
                    <a:lnTo>
                      <a:pt x="1490" y="2329"/>
                    </a:lnTo>
                    <a:lnTo>
                      <a:pt x="2869" y="2329"/>
                    </a:lnTo>
                    <a:lnTo>
                      <a:pt x="2901" y="2329"/>
                    </a:lnTo>
                    <a:lnTo>
                      <a:pt x="2917" y="2329"/>
                    </a:lnTo>
                    <a:lnTo>
                      <a:pt x="2933" y="2316"/>
                    </a:lnTo>
                    <a:lnTo>
                      <a:pt x="2949" y="2316"/>
                    </a:lnTo>
                    <a:lnTo>
                      <a:pt x="2965" y="2303"/>
                    </a:lnTo>
                    <a:lnTo>
                      <a:pt x="2965" y="2290"/>
                    </a:lnTo>
                    <a:lnTo>
                      <a:pt x="2965" y="2277"/>
                    </a:lnTo>
                    <a:lnTo>
                      <a:pt x="2949" y="2252"/>
                    </a:lnTo>
                    <a:lnTo>
                      <a:pt x="2933" y="2226"/>
                    </a:lnTo>
                    <a:lnTo>
                      <a:pt x="2917" y="2201"/>
                    </a:lnTo>
                    <a:lnTo>
                      <a:pt x="2885" y="2188"/>
                    </a:lnTo>
                    <a:lnTo>
                      <a:pt x="2885" y="2188"/>
                    </a:lnTo>
                  </a:path>
                </a:pathLst>
              </a:custGeom>
              <a:solidFill>
                <a:srgbClr val="FFFFCC"/>
              </a:solidFill>
              <a:ln w="9360">
                <a:solidFill>
                  <a:srgbClr val="000000"/>
                </a:solidFill>
                <a:round/>
                <a:headEnd/>
                <a:tailEnd/>
              </a:ln>
            </p:spPr>
            <p:txBody>
              <a:bodyPr wrap="none" anchor="ctr"/>
              <a:lstStyle/>
              <a:p>
                <a:endParaRPr lang="en-US"/>
              </a:p>
            </p:txBody>
          </p:sp>
          <p:sp>
            <p:nvSpPr>
              <p:cNvPr id="58" name="Freeform 11"/>
              <p:cNvSpPr>
                <a:spLocks noChangeArrowheads="1"/>
              </p:cNvSpPr>
              <p:nvPr/>
            </p:nvSpPr>
            <p:spPr bwMode="auto">
              <a:xfrm>
                <a:off x="2371" y="1677"/>
                <a:ext cx="446" cy="15"/>
              </a:xfrm>
              <a:custGeom>
                <a:avLst/>
                <a:gdLst/>
                <a:ahLst/>
                <a:cxnLst>
                  <a:cxn ang="0">
                    <a:pos x="1966" y="64"/>
                  </a:cxn>
                  <a:cxn ang="0">
                    <a:pos x="1871" y="0"/>
                  </a:cxn>
                  <a:cxn ang="0">
                    <a:pos x="95" y="0"/>
                  </a:cxn>
                  <a:cxn ang="0">
                    <a:pos x="0" y="64"/>
                  </a:cxn>
                  <a:cxn ang="0">
                    <a:pos x="1966" y="64"/>
                  </a:cxn>
                  <a:cxn ang="0">
                    <a:pos x="1966" y="64"/>
                  </a:cxn>
                </a:cxnLst>
                <a:rect l="0" t="0" r="r" b="b"/>
                <a:pathLst>
                  <a:path w="1967" h="65">
                    <a:moveTo>
                      <a:pt x="1966" y="64"/>
                    </a:moveTo>
                    <a:lnTo>
                      <a:pt x="1871" y="0"/>
                    </a:lnTo>
                    <a:lnTo>
                      <a:pt x="95" y="0"/>
                    </a:lnTo>
                    <a:lnTo>
                      <a:pt x="0" y="64"/>
                    </a:lnTo>
                    <a:lnTo>
                      <a:pt x="1966" y="64"/>
                    </a:lnTo>
                    <a:lnTo>
                      <a:pt x="1966" y="64"/>
                    </a:lnTo>
                  </a:path>
                </a:pathLst>
              </a:custGeom>
              <a:solidFill>
                <a:srgbClr val="FFFFCC"/>
              </a:solidFill>
              <a:ln w="9360">
                <a:solidFill>
                  <a:srgbClr val="000000"/>
                </a:solidFill>
                <a:round/>
                <a:headEnd/>
                <a:tailEnd/>
              </a:ln>
            </p:spPr>
            <p:txBody>
              <a:bodyPr wrap="none" anchor="ctr"/>
              <a:lstStyle/>
              <a:p>
                <a:endParaRPr lang="en-US"/>
              </a:p>
            </p:txBody>
          </p:sp>
          <p:sp>
            <p:nvSpPr>
              <p:cNvPr id="59" name="Freeform 12"/>
              <p:cNvSpPr>
                <a:spLocks noChangeArrowheads="1"/>
              </p:cNvSpPr>
              <p:nvPr/>
            </p:nvSpPr>
            <p:spPr bwMode="auto">
              <a:xfrm>
                <a:off x="2331" y="1706"/>
                <a:ext cx="521" cy="15"/>
              </a:xfrm>
              <a:custGeom>
                <a:avLst/>
                <a:gdLst/>
                <a:ahLst/>
                <a:cxnLst>
                  <a:cxn ang="0">
                    <a:pos x="2298" y="64"/>
                  </a:cxn>
                  <a:cxn ang="0">
                    <a:pos x="2203" y="0"/>
                  </a:cxn>
                  <a:cxn ang="0">
                    <a:pos x="95" y="0"/>
                  </a:cxn>
                  <a:cxn ang="0">
                    <a:pos x="0" y="64"/>
                  </a:cxn>
                  <a:cxn ang="0">
                    <a:pos x="2298" y="64"/>
                  </a:cxn>
                  <a:cxn ang="0">
                    <a:pos x="2298" y="64"/>
                  </a:cxn>
                </a:cxnLst>
                <a:rect l="0" t="0" r="r" b="b"/>
                <a:pathLst>
                  <a:path w="2299" h="65">
                    <a:moveTo>
                      <a:pt x="2298" y="64"/>
                    </a:moveTo>
                    <a:lnTo>
                      <a:pt x="2203" y="0"/>
                    </a:lnTo>
                    <a:lnTo>
                      <a:pt x="95" y="0"/>
                    </a:lnTo>
                    <a:lnTo>
                      <a:pt x="0" y="64"/>
                    </a:lnTo>
                    <a:lnTo>
                      <a:pt x="2298" y="64"/>
                    </a:lnTo>
                    <a:lnTo>
                      <a:pt x="2298" y="64"/>
                    </a:lnTo>
                  </a:path>
                </a:pathLst>
              </a:custGeom>
              <a:solidFill>
                <a:srgbClr val="FFFFCC"/>
              </a:solidFill>
              <a:ln w="9360">
                <a:solidFill>
                  <a:srgbClr val="000000"/>
                </a:solidFill>
                <a:round/>
                <a:headEnd/>
                <a:tailEnd/>
              </a:ln>
            </p:spPr>
            <p:txBody>
              <a:bodyPr wrap="none" anchor="ctr"/>
              <a:lstStyle/>
              <a:p>
                <a:endParaRPr lang="en-US"/>
              </a:p>
            </p:txBody>
          </p:sp>
          <p:sp>
            <p:nvSpPr>
              <p:cNvPr id="60" name="Freeform 13"/>
              <p:cNvSpPr>
                <a:spLocks noChangeArrowheads="1"/>
              </p:cNvSpPr>
              <p:nvPr/>
            </p:nvSpPr>
            <p:spPr bwMode="auto">
              <a:xfrm>
                <a:off x="2292" y="1732"/>
                <a:ext cx="604" cy="15"/>
              </a:xfrm>
              <a:custGeom>
                <a:avLst/>
                <a:gdLst/>
                <a:ahLst/>
                <a:cxnLst>
                  <a:cxn ang="0">
                    <a:pos x="2664" y="64"/>
                  </a:cxn>
                  <a:cxn ang="0">
                    <a:pos x="2569" y="0"/>
                  </a:cxn>
                  <a:cxn ang="0">
                    <a:pos x="95" y="0"/>
                  </a:cxn>
                  <a:cxn ang="0">
                    <a:pos x="0" y="64"/>
                  </a:cxn>
                  <a:cxn ang="0">
                    <a:pos x="2664" y="64"/>
                  </a:cxn>
                  <a:cxn ang="0">
                    <a:pos x="2664" y="64"/>
                  </a:cxn>
                </a:cxnLst>
                <a:rect l="0" t="0" r="r" b="b"/>
                <a:pathLst>
                  <a:path w="2665" h="65">
                    <a:moveTo>
                      <a:pt x="2664" y="64"/>
                    </a:moveTo>
                    <a:lnTo>
                      <a:pt x="2569" y="0"/>
                    </a:lnTo>
                    <a:lnTo>
                      <a:pt x="95" y="0"/>
                    </a:lnTo>
                    <a:lnTo>
                      <a:pt x="0" y="64"/>
                    </a:lnTo>
                    <a:lnTo>
                      <a:pt x="2664" y="64"/>
                    </a:lnTo>
                    <a:lnTo>
                      <a:pt x="2664" y="64"/>
                    </a:lnTo>
                  </a:path>
                </a:pathLst>
              </a:custGeom>
              <a:solidFill>
                <a:srgbClr val="FFFFCC"/>
              </a:solidFill>
              <a:ln w="9360">
                <a:solidFill>
                  <a:srgbClr val="000000"/>
                </a:solidFill>
                <a:round/>
                <a:headEnd/>
                <a:tailEnd/>
              </a:ln>
            </p:spPr>
            <p:txBody>
              <a:bodyPr wrap="none" anchor="ctr"/>
              <a:lstStyle/>
              <a:p>
                <a:endParaRPr lang="en-US"/>
              </a:p>
            </p:txBody>
          </p:sp>
          <p:sp>
            <p:nvSpPr>
              <p:cNvPr id="61" name="Freeform 14"/>
              <p:cNvSpPr>
                <a:spLocks noChangeArrowheads="1"/>
              </p:cNvSpPr>
              <p:nvPr/>
            </p:nvSpPr>
            <p:spPr bwMode="auto">
              <a:xfrm>
                <a:off x="2342" y="1584"/>
                <a:ext cx="500" cy="108"/>
              </a:xfrm>
              <a:custGeom>
                <a:avLst/>
                <a:gdLst/>
                <a:ahLst/>
                <a:cxnLst>
                  <a:cxn ang="0">
                    <a:pos x="2204" y="461"/>
                  </a:cxn>
                  <a:cxn ang="0">
                    <a:pos x="2014" y="333"/>
                  </a:cxn>
                  <a:cxn ang="0">
                    <a:pos x="190" y="333"/>
                  </a:cxn>
                  <a:cxn ang="0">
                    <a:pos x="0" y="474"/>
                  </a:cxn>
                  <a:cxn ang="0">
                    <a:pos x="2204" y="461"/>
                  </a:cxn>
                  <a:cxn ang="0">
                    <a:pos x="1427" y="0"/>
                  </a:cxn>
                  <a:cxn ang="0">
                    <a:pos x="1427" y="64"/>
                  </a:cxn>
                  <a:cxn ang="0">
                    <a:pos x="2061" y="64"/>
                  </a:cxn>
                  <a:cxn ang="0">
                    <a:pos x="2061" y="0"/>
                  </a:cxn>
                  <a:cxn ang="0">
                    <a:pos x="1427" y="0"/>
                  </a:cxn>
                  <a:cxn ang="0">
                    <a:pos x="1427" y="0"/>
                  </a:cxn>
                </a:cxnLst>
                <a:rect l="0" t="0" r="r" b="b"/>
                <a:pathLst>
                  <a:path w="2205" h="475">
                    <a:moveTo>
                      <a:pt x="2204" y="461"/>
                    </a:moveTo>
                    <a:lnTo>
                      <a:pt x="2014" y="333"/>
                    </a:lnTo>
                    <a:lnTo>
                      <a:pt x="190" y="333"/>
                    </a:lnTo>
                    <a:lnTo>
                      <a:pt x="0" y="474"/>
                    </a:lnTo>
                    <a:lnTo>
                      <a:pt x="2204" y="461"/>
                    </a:lnTo>
                    <a:close/>
                    <a:moveTo>
                      <a:pt x="1427" y="0"/>
                    </a:moveTo>
                    <a:lnTo>
                      <a:pt x="1427" y="64"/>
                    </a:lnTo>
                    <a:lnTo>
                      <a:pt x="2061" y="64"/>
                    </a:lnTo>
                    <a:lnTo>
                      <a:pt x="2061" y="0"/>
                    </a:lnTo>
                    <a:lnTo>
                      <a:pt x="1427" y="0"/>
                    </a:lnTo>
                    <a:lnTo>
                      <a:pt x="1427" y="0"/>
                    </a:lnTo>
                    <a:close/>
                  </a:path>
                </a:pathLst>
              </a:custGeom>
              <a:solidFill>
                <a:srgbClr val="FFFFCC"/>
              </a:solidFill>
              <a:ln w="9360">
                <a:solidFill>
                  <a:srgbClr val="000000"/>
                </a:solidFill>
                <a:round/>
                <a:headEnd/>
                <a:tailEnd/>
              </a:ln>
            </p:spPr>
            <p:txBody>
              <a:bodyPr wrap="none" anchor="ctr"/>
              <a:lstStyle/>
              <a:p>
                <a:endParaRPr lang="en-US"/>
              </a:p>
            </p:txBody>
          </p:sp>
          <p:sp>
            <p:nvSpPr>
              <p:cNvPr id="62" name="Freeform 15"/>
              <p:cNvSpPr>
                <a:spLocks noChangeArrowheads="1"/>
              </p:cNvSpPr>
              <p:nvPr/>
            </p:nvSpPr>
            <p:spPr bwMode="auto">
              <a:xfrm>
                <a:off x="2446" y="1285"/>
                <a:ext cx="291" cy="276"/>
              </a:xfrm>
              <a:custGeom>
                <a:avLst/>
                <a:gdLst/>
                <a:ahLst/>
                <a:cxnLst>
                  <a:cxn ang="0">
                    <a:pos x="0" y="0"/>
                  </a:cxn>
                  <a:cxn ang="0">
                    <a:pos x="0" y="845"/>
                  </a:cxn>
                  <a:cxn ang="0">
                    <a:pos x="1284" y="845"/>
                  </a:cxn>
                  <a:cxn ang="0">
                    <a:pos x="1284" y="0"/>
                  </a:cxn>
                  <a:cxn ang="0">
                    <a:pos x="0" y="0"/>
                  </a:cxn>
                  <a:cxn ang="0">
                    <a:pos x="0" y="1050"/>
                  </a:cxn>
                  <a:cxn ang="0">
                    <a:pos x="1284" y="1050"/>
                  </a:cxn>
                  <a:cxn ang="0">
                    <a:pos x="1284" y="1216"/>
                  </a:cxn>
                  <a:cxn ang="0">
                    <a:pos x="0" y="1216"/>
                  </a:cxn>
                  <a:cxn ang="0">
                    <a:pos x="0" y="1050"/>
                  </a:cxn>
                  <a:cxn ang="0">
                    <a:pos x="0" y="1050"/>
                  </a:cxn>
                </a:cxnLst>
                <a:rect l="0" t="0" r="r" b="b"/>
                <a:pathLst>
                  <a:path w="1285" h="1217">
                    <a:moveTo>
                      <a:pt x="0" y="0"/>
                    </a:moveTo>
                    <a:lnTo>
                      <a:pt x="0" y="845"/>
                    </a:lnTo>
                    <a:lnTo>
                      <a:pt x="1284" y="845"/>
                    </a:lnTo>
                    <a:lnTo>
                      <a:pt x="1284" y="0"/>
                    </a:lnTo>
                    <a:lnTo>
                      <a:pt x="0" y="0"/>
                    </a:lnTo>
                    <a:close/>
                    <a:moveTo>
                      <a:pt x="0" y="1050"/>
                    </a:moveTo>
                    <a:lnTo>
                      <a:pt x="1284" y="1050"/>
                    </a:lnTo>
                    <a:lnTo>
                      <a:pt x="1284" y="1216"/>
                    </a:lnTo>
                    <a:lnTo>
                      <a:pt x="0" y="1216"/>
                    </a:lnTo>
                    <a:lnTo>
                      <a:pt x="0" y="1050"/>
                    </a:lnTo>
                    <a:lnTo>
                      <a:pt x="0" y="1050"/>
                    </a:lnTo>
                    <a:close/>
                  </a:path>
                </a:pathLst>
              </a:custGeom>
              <a:solidFill>
                <a:srgbClr val="FFFFCC"/>
              </a:solidFill>
              <a:ln w="9360">
                <a:solidFill>
                  <a:srgbClr val="000000"/>
                </a:solidFill>
                <a:round/>
                <a:headEnd/>
                <a:tailEnd/>
              </a:ln>
            </p:spPr>
            <p:txBody>
              <a:bodyPr wrap="none" anchor="ctr"/>
              <a:lstStyle/>
              <a:p>
                <a:endParaRPr lang="en-US"/>
              </a:p>
            </p:txBody>
          </p:sp>
        </p:grpSp>
        <p:grpSp>
          <p:nvGrpSpPr>
            <p:cNvPr id="10" name="Group 16"/>
            <p:cNvGrpSpPr>
              <a:grpSpLocks/>
            </p:cNvGrpSpPr>
            <p:nvPr/>
          </p:nvGrpSpPr>
          <p:grpSpPr bwMode="auto">
            <a:xfrm>
              <a:off x="4176" y="1815"/>
              <a:ext cx="1343" cy="1391"/>
              <a:chOff x="4176" y="1815"/>
              <a:chExt cx="1343" cy="1391"/>
            </a:xfrm>
          </p:grpSpPr>
          <p:sp>
            <p:nvSpPr>
              <p:cNvPr id="50" name="AutoShape 17"/>
              <p:cNvSpPr>
                <a:spLocks noChangeArrowheads="1"/>
              </p:cNvSpPr>
              <p:nvPr/>
            </p:nvSpPr>
            <p:spPr bwMode="auto">
              <a:xfrm>
                <a:off x="4176" y="1815"/>
                <a:ext cx="1344" cy="1392"/>
              </a:xfrm>
              <a:prstGeom prst="roundRect">
                <a:avLst>
                  <a:gd name="adj" fmla="val 74"/>
                </a:avLst>
              </a:prstGeom>
              <a:solidFill>
                <a:srgbClr val="CCECFF"/>
              </a:solidFill>
              <a:ln w="9360">
                <a:solidFill>
                  <a:srgbClr val="000000"/>
                </a:solidFill>
                <a:round/>
                <a:headEnd/>
                <a:tailEnd/>
              </a:ln>
            </p:spPr>
            <p:txBody>
              <a:bodyPr wrap="none" anchor="ctr"/>
              <a:lstStyle/>
              <a:p>
                <a:endParaRPr lang="en-US"/>
              </a:p>
            </p:txBody>
          </p:sp>
          <p:pic>
            <p:nvPicPr>
              <p:cNvPr id="51" name="Picture 18"/>
              <p:cNvPicPr>
                <a:picLocks noChangeAspect="1" noChangeArrowheads="1"/>
              </p:cNvPicPr>
              <p:nvPr/>
            </p:nvPicPr>
            <p:blipFill>
              <a:blip r:embed="rId3" cstate="print"/>
              <a:srcRect/>
              <a:stretch>
                <a:fillRect/>
              </a:stretch>
            </p:blipFill>
            <p:spPr bwMode="auto">
              <a:xfrm>
                <a:off x="4224" y="1863"/>
                <a:ext cx="669" cy="411"/>
              </a:xfrm>
              <a:prstGeom prst="rect">
                <a:avLst/>
              </a:prstGeom>
              <a:noFill/>
            </p:spPr>
          </p:pic>
          <p:pic>
            <p:nvPicPr>
              <p:cNvPr id="52" name="Picture 19"/>
              <p:cNvPicPr>
                <a:picLocks noChangeAspect="1" noChangeArrowheads="1"/>
              </p:cNvPicPr>
              <p:nvPr/>
            </p:nvPicPr>
            <p:blipFill>
              <a:blip r:embed="rId3" cstate="print"/>
              <a:srcRect/>
              <a:stretch>
                <a:fillRect/>
              </a:stretch>
            </p:blipFill>
            <p:spPr bwMode="auto">
              <a:xfrm>
                <a:off x="4224" y="2295"/>
                <a:ext cx="669" cy="411"/>
              </a:xfrm>
              <a:prstGeom prst="rect">
                <a:avLst/>
              </a:prstGeom>
              <a:noFill/>
            </p:spPr>
          </p:pic>
          <p:pic>
            <p:nvPicPr>
              <p:cNvPr id="53" name="Picture 20"/>
              <p:cNvPicPr>
                <a:picLocks noChangeAspect="1" noChangeArrowheads="1"/>
              </p:cNvPicPr>
              <p:nvPr/>
            </p:nvPicPr>
            <p:blipFill>
              <a:blip r:embed="rId3" cstate="print"/>
              <a:srcRect/>
              <a:stretch>
                <a:fillRect/>
              </a:stretch>
            </p:blipFill>
            <p:spPr bwMode="auto">
              <a:xfrm>
                <a:off x="4275" y="2727"/>
                <a:ext cx="669" cy="411"/>
              </a:xfrm>
              <a:prstGeom prst="rect">
                <a:avLst/>
              </a:prstGeom>
              <a:noFill/>
            </p:spPr>
          </p:pic>
          <p:pic>
            <p:nvPicPr>
              <p:cNvPr id="54" name="Picture 21"/>
              <p:cNvPicPr>
                <a:picLocks noChangeAspect="1" noChangeArrowheads="1"/>
              </p:cNvPicPr>
              <p:nvPr/>
            </p:nvPicPr>
            <p:blipFill>
              <a:blip r:embed="rId3" cstate="print"/>
              <a:srcRect/>
              <a:stretch>
                <a:fillRect/>
              </a:stretch>
            </p:blipFill>
            <p:spPr bwMode="auto">
              <a:xfrm>
                <a:off x="4800" y="1884"/>
                <a:ext cx="669" cy="411"/>
              </a:xfrm>
              <a:prstGeom prst="rect">
                <a:avLst/>
              </a:prstGeom>
              <a:noFill/>
            </p:spPr>
          </p:pic>
          <p:pic>
            <p:nvPicPr>
              <p:cNvPr id="55" name="Picture 22"/>
              <p:cNvPicPr>
                <a:picLocks noChangeAspect="1" noChangeArrowheads="1"/>
              </p:cNvPicPr>
              <p:nvPr/>
            </p:nvPicPr>
            <p:blipFill>
              <a:blip r:embed="rId3" cstate="print"/>
              <a:srcRect/>
              <a:stretch>
                <a:fillRect/>
              </a:stretch>
            </p:blipFill>
            <p:spPr bwMode="auto">
              <a:xfrm>
                <a:off x="4800" y="2295"/>
                <a:ext cx="669" cy="411"/>
              </a:xfrm>
              <a:prstGeom prst="rect">
                <a:avLst/>
              </a:prstGeom>
              <a:noFill/>
            </p:spPr>
          </p:pic>
          <p:pic>
            <p:nvPicPr>
              <p:cNvPr id="56" name="Picture 23"/>
              <p:cNvPicPr>
                <a:picLocks noChangeAspect="1" noChangeArrowheads="1"/>
              </p:cNvPicPr>
              <p:nvPr/>
            </p:nvPicPr>
            <p:blipFill>
              <a:blip r:embed="rId3" cstate="print"/>
              <a:srcRect/>
              <a:stretch>
                <a:fillRect/>
              </a:stretch>
            </p:blipFill>
            <p:spPr bwMode="auto">
              <a:xfrm>
                <a:off x="4800" y="2727"/>
                <a:ext cx="669" cy="411"/>
              </a:xfrm>
              <a:prstGeom prst="rect">
                <a:avLst/>
              </a:prstGeom>
              <a:noFill/>
            </p:spPr>
          </p:pic>
        </p:grpSp>
        <p:sp>
          <p:nvSpPr>
            <p:cNvPr id="11" name="AutoShape 24"/>
            <p:cNvSpPr>
              <a:spLocks noChangeArrowheads="1"/>
            </p:cNvSpPr>
            <p:nvPr/>
          </p:nvSpPr>
          <p:spPr bwMode="auto">
            <a:xfrm>
              <a:off x="556" y="2831"/>
              <a:ext cx="497" cy="269"/>
            </a:xfrm>
            <a:prstGeom prst="roundRect">
              <a:avLst>
                <a:gd name="adj" fmla="val 431"/>
              </a:avLst>
            </a:prstGeom>
            <a:noFill/>
            <a:ln w="9525">
              <a:noFill/>
              <a:round/>
              <a:headEnd/>
              <a:tailEnd/>
            </a:ln>
          </p:spPr>
          <p:txBody>
            <a:bodyPr wrap="none" lIns="90000" tIns="46800" rIns="90000" bIns="46800">
              <a:spAutoFit/>
            </a:bodyPr>
            <a:lstStyle/>
            <a:p>
              <a:pPr eaLnBrk="1" hangingPunct="1">
                <a:lnSpc>
                  <a:spcPct val="93000"/>
                </a:lnSpc>
                <a:buClr>
                  <a:srgbClr val="000000"/>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a:latin typeface="Garamond" pitchFamily="18" charset="0"/>
                </a:rPr>
                <a:t>User</a:t>
              </a:r>
            </a:p>
          </p:txBody>
        </p:sp>
        <p:sp>
          <p:nvSpPr>
            <p:cNvPr id="12" name="AutoShape 25"/>
            <p:cNvSpPr>
              <a:spLocks noChangeArrowheads="1"/>
            </p:cNvSpPr>
            <p:nvPr/>
          </p:nvSpPr>
          <p:spPr bwMode="auto">
            <a:xfrm>
              <a:off x="2015" y="2927"/>
              <a:ext cx="1473" cy="269"/>
            </a:xfrm>
            <a:prstGeom prst="roundRect">
              <a:avLst>
                <a:gd name="adj" fmla="val 431"/>
              </a:avLst>
            </a:prstGeom>
            <a:noFill/>
            <a:ln w="9525">
              <a:noFill/>
              <a:round/>
              <a:headEnd/>
              <a:tailEnd/>
            </a:ln>
          </p:spPr>
          <p:txBody>
            <a:bodyPr wrap="none" lIns="90000" tIns="46800" rIns="90000" bIns="46800">
              <a:spAutoFit/>
            </a:bodyPr>
            <a:lstStyle/>
            <a:p>
              <a:pPr eaLnBrk="1" hangingPunct="1">
                <a:lnSpc>
                  <a:spcPct val="93000"/>
                </a:lnSpc>
                <a:buClr>
                  <a:srgbClr val="000000"/>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a:latin typeface="Garamond" pitchFamily="18" charset="0"/>
                </a:rPr>
                <a:t>Resource Broker</a:t>
              </a:r>
            </a:p>
          </p:txBody>
        </p:sp>
        <p:sp>
          <p:nvSpPr>
            <p:cNvPr id="13" name="AutoShape 26"/>
            <p:cNvSpPr>
              <a:spLocks noChangeArrowheads="1"/>
            </p:cNvSpPr>
            <p:nvPr/>
          </p:nvSpPr>
          <p:spPr bwMode="auto">
            <a:xfrm>
              <a:off x="4295" y="3215"/>
              <a:ext cx="1365" cy="269"/>
            </a:xfrm>
            <a:prstGeom prst="roundRect">
              <a:avLst>
                <a:gd name="adj" fmla="val 431"/>
              </a:avLst>
            </a:prstGeom>
            <a:noFill/>
            <a:ln w="9525">
              <a:noFill/>
              <a:round/>
              <a:headEnd/>
              <a:tailEnd/>
            </a:ln>
          </p:spPr>
          <p:txBody>
            <a:bodyPr wrap="none" lIns="90000" tIns="46800" rIns="90000" bIns="46800">
              <a:spAutoFit/>
            </a:bodyPr>
            <a:lstStyle/>
            <a:p>
              <a:pPr eaLnBrk="1" hangingPunct="1">
                <a:lnSpc>
                  <a:spcPct val="93000"/>
                </a:lnSpc>
                <a:buClr>
                  <a:srgbClr val="000000"/>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a:latin typeface="Garamond" pitchFamily="18" charset="0"/>
                </a:rPr>
                <a:t>Grid Resources</a:t>
              </a:r>
            </a:p>
          </p:txBody>
        </p:sp>
        <p:sp>
          <p:nvSpPr>
            <p:cNvPr id="14" name="Line 27"/>
            <p:cNvSpPr>
              <a:spLocks noChangeShapeType="1"/>
            </p:cNvSpPr>
            <p:nvPr/>
          </p:nvSpPr>
          <p:spPr bwMode="auto">
            <a:xfrm>
              <a:off x="1344" y="2583"/>
              <a:ext cx="864" cy="1"/>
            </a:xfrm>
            <a:prstGeom prst="line">
              <a:avLst/>
            </a:prstGeom>
            <a:noFill/>
            <a:ln w="9360">
              <a:solidFill>
                <a:srgbClr val="000000"/>
              </a:solidFill>
              <a:round/>
              <a:headEnd/>
              <a:tailEnd type="triangle" w="med" len="med"/>
            </a:ln>
          </p:spPr>
          <p:txBody>
            <a:bodyPr/>
            <a:lstStyle/>
            <a:p>
              <a:endParaRPr lang="en-US"/>
            </a:p>
          </p:txBody>
        </p:sp>
        <p:sp>
          <p:nvSpPr>
            <p:cNvPr id="15" name="Line 28"/>
            <p:cNvSpPr>
              <a:spLocks noChangeShapeType="1"/>
            </p:cNvSpPr>
            <p:nvPr/>
          </p:nvSpPr>
          <p:spPr bwMode="auto">
            <a:xfrm>
              <a:off x="1344" y="2679"/>
              <a:ext cx="864" cy="1"/>
            </a:xfrm>
            <a:prstGeom prst="line">
              <a:avLst/>
            </a:prstGeom>
            <a:noFill/>
            <a:ln w="9360">
              <a:solidFill>
                <a:srgbClr val="000000"/>
              </a:solidFill>
              <a:round/>
              <a:headEnd type="triangle" w="med" len="med"/>
              <a:tailEnd/>
            </a:ln>
          </p:spPr>
          <p:txBody>
            <a:bodyPr/>
            <a:lstStyle/>
            <a:p>
              <a:endParaRPr lang="en-US"/>
            </a:p>
          </p:txBody>
        </p:sp>
        <p:grpSp>
          <p:nvGrpSpPr>
            <p:cNvPr id="16" name="Group 29"/>
            <p:cNvGrpSpPr>
              <a:grpSpLocks/>
            </p:cNvGrpSpPr>
            <p:nvPr/>
          </p:nvGrpSpPr>
          <p:grpSpPr bwMode="auto">
            <a:xfrm>
              <a:off x="2880" y="2055"/>
              <a:ext cx="1247" cy="431"/>
              <a:chOff x="2880" y="2055"/>
              <a:chExt cx="1247" cy="431"/>
            </a:xfrm>
          </p:grpSpPr>
          <p:sp>
            <p:nvSpPr>
              <p:cNvPr id="45" name="Line 30"/>
              <p:cNvSpPr>
                <a:spLocks noChangeShapeType="1"/>
              </p:cNvSpPr>
              <p:nvPr/>
            </p:nvSpPr>
            <p:spPr bwMode="auto">
              <a:xfrm flipV="1">
                <a:off x="2880" y="2054"/>
                <a:ext cx="1248" cy="218"/>
              </a:xfrm>
              <a:prstGeom prst="line">
                <a:avLst/>
              </a:prstGeom>
              <a:noFill/>
              <a:ln w="9360">
                <a:solidFill>
                  <a:srgbClr val="000000"/>
                </a:solidFill>
                <a:round/>
                <a:headEnd/>
                <a:tailEnd type="triangle" w="med" len="med"/>
              </a:ln>
            </p:spPr>
            <p:txBody>
              <a:bodyPr/>
              <a:lstStyle/>
              <a:p>
                <a:endParaRPr lang="en-US"/>
              </a:p>
            </p:txBody>
          </p:sp>
          <p:sp>
            <p:nvSpPr>
              <p:cNvPr id="46" name="Line 31"/>
              <p:cNvSpPr>
                <a:spLocks noChangeShapeType="1"/>
              </p:cNvSpPr>
              <p:nvPr/>
            </p:nvSpPr>
            <p:spPr bwMode="auto">
              <a:xfrm flipV="1">
                <a:off x="2880" y="2140"/>
                <a:ext cx="1248" cy="132"/>
              </a:xfrm>
              <a:prstGeom prst="line">
                <a:avLst/>
              </a:prstGeom>
              <a:noFill/>
              <a:ln w="9360">
                <a:solidFill>
                  <a:srgbClr val="000000"/>
                </a:solidFill>
                <a:round/>
                <a:headEnd/>
                <a:tailEnd type="triangle" w="med" len="med"/>
              </a:ln>
            </p:spPr>
            <p:txBody>
              <a:bodyPr/>
              <a:lstStyle/>
              <a:p>
                <a:endParaRPr lang="en-US"/>
              </a:p>
            </p:txBody>
          </p:sp>
          <p:sp>
            <p:nvSpPr>
              <p:cNvPr id="47" name="Line 32"/>
              <p:cNvSpPr>
                <a:spLocks noChangeShapeType="1"/>
              </p:cNvSpPr>
              <p:nvPr/>
            </p:nvSpPr>
            <p:spPr bwMode="auto">
              <a:xfrm>
                <a:off x="2880" y="2271"/>
                <a:ext cx="1248" cy="1"/>
              </a:xfrm>
              <a:prstGeom prst="line">
                <a:avLst/>
              </a:prstGeom>
              <a:noFill/>
              <a:ln w="9360">
                <a:solidFill>
                  <a:srgbClr val="000000"/>
                </a:solidFill>
                <a:round/>
                <a:headEnd/>
                <a:tailEnd type="triangle" w="med" len="med"/>
              </a:ln>
            </p:spPr>
            <p:txBody>
              <a:bodyPr/>
              <a:lstStyle/>
              <a:p>
                <a:endParaRPr lang="en-US"/>
              </a:p>
            </p:txBody>
          </p:sp>
          <p:sp>
            <p:nvSpPr>
              <p:cNvPr id="48" name="Line 33"/>
              <p:cNvSpPr>
                <a:spLocks noChangeShapeType="1"/>
              </p:cNvSpPr>
              <p:nvPr/>
            </p:nvSpPr>
            <p:spPr bwMode="auto">
              <a:xfrm>
                <a:off x="2880" y="2271"/>
                <a:ext cx="1248" cy="130"/>
              </a:xfrm>
              <a:prstGeom prst="line">
                <a:avLst/>
              </a:prstGeom>
              <a:noFill/>
              <a:ln w="9360">
                <a:solidFill>
                  <a:srgbClr val="000000"/>
                </a:solidFill>
                <a:round/>
                <a:headEnd/>
                <a:tailEnd type="triangle" w="med" len="med"/>
              </a:ln>
            </p:spPr>
            <p:txBody>
              <a:bodyPr/>
              <a:lstStyle/>
              <a:p>
                <a:endParaRPr lang="en-US"/>
              </a:p>
            </p:txBody>
          </p:sp>
          <p:sp>
            <p:nvSpPr>
              <p:cNvPr id="49" name="Line 34"/>
              <p:cNvSpPr>
                <a:spLocks noChangeShapeType="1"/>
              </p:cNvSpPr>
              <p:nvPr/>
            </p:nvSpPr>
            <p:spPr bwMode="auto">
              <a:xfrm>
                <a:off x="2880" y="2271"/>
                <a:ext cx="1248" cy="216"/>
              </a:xfrm>
              <a:prstGeom prst="line">
                <a:avLst/>
              </a:prstGeom>
              <a:noFill/>
              <a:ln w="9360">
                <a:solidFill>
                  <a:srgbClr val="000000"/>
                </a:solidFill>
                <a:round/>
                <a:headEnd/>
                <a:tailEnd type="triangle" w="med" len="med"/>
              </a:ln>
            </p:spPr>
            <p:txBody>
              <a:bodyPr/>
              <a:lstStyle/>
              <a:p>
                <a:endParaRPr lang="en-US"/>
              </a:p>
            </p:txBody>
          </p:sp>
        </p:grpSp>
        <p:sp>
          <p:nvSpPr>
            <p:cNvPr id="17" name="Line 35"/>
            <p:cNvSpPr>
              <a:spLocks noChangeShapeType="1"/>
            </p:cNvSpPr>
            <p:nvPr/>
          </p:nvSpPr>
          <p:spPr bwMode="auto">
            <a:xfrm>
              <a:off x="2592" y="1815"/>
              <a:ext cx="1" cy="144"/>
            </a:xfrm>
            <a:prstGeom prst="line">
              <a:avLst/>
            </a:prstGeom>
            <a:noFill/>
            <a:ln w="9360">
              <a:solidFill>
                <a:srgbClr val="FFCC00"/>
              </a:solidFill>
              <a:round/>
              <a:headEnd/>
              <a:tailEnd type="triangle" w="med" len="med"/>
            </a:ln>
          </p:spPr>
          <p:txBody>
            <a:bodyPr/>
            <a:lstStyle/>
            <a:p>
              <a:endParaRPr lang="en-US"/>
            </a:p>
          </p:txBody>
        </p:sp>
        <p:sp>
          <p:nvSpPr>
            <p:cNvPr id="18" name="Line 36"/>
            <p:cNvSpPr>
              <a:spLocks noChangeShapeType="1"/>
            </p:cNvSpPr>
            <p:nvPr/>
          </p:nvSpPr>
          <p:spPr bwMode="auto">
            <a:xfrm flipH="1">
              <a:off x="2880" y="1385"/>
              <a:ext cx="2035" cy="1"/>
            </a:xfrm>
            <a:prstGeom prst="line">
              <a:avLst/>
            </a:prstGeom>
            <a:noFill/>
            <a:ln w="9360">
              <a:solidFill>
                <a:srgbClr val="FFCC00"/>
              </a:solidFill>
              <a:round/>
              <a:headEnd/>
              <a:tailEnd type="triangle" w="med" len="med"/>
            </a:ln>
          </p:spPr>
          <p:txBody>
            <a:bodyPr/>
            <a:lstStyle/>
            <a:p>
              <a:endParaRPr lang="en-US"/>
            </a:p>
          </p:txBody>
        </p:sp>
        <p:sp>
          <p:nvSpPr>
            <p:cNvPr id="19" name="Line 37"/>
            <p:cNvSpPr>
              <a:spLocks noChangeShapeType="1"/>
            </p:cNvSpPr>
            <p:nvPr/>
          </p:nvSpPr>
          <p:spPr bwMode="auto">
            <a:xfrm>
              <a:off x="4915" y="1440"/>
              <a:ext cx="1" cy="288"/>
            </a:xfrm>
            <a:prstGeom prst="line">
              <a:avLst/>
            </a:prstGeom>
            <a:noFill/>
            <a:ln w="9360">
              <a:solidFill>
                <a:srgbClr val="FFCC00"/>
              </a:solidFill>
              <a:round/>
              <a:headEnd/>
              <a:tailEnd/>
            </a:ln>
          </p:spPr>
          <p:txBody>
            <a:bodyPr/>
            <a:lstStyle/>
            <a:p>
              <a:endParaRPr lang="en-US"/>
            </a:p>
          </p:txBody>
        </p:sp>
        <p:sp>
          <p:nvSpPr>
            <p:cNvPr id="20" name="AutoShape 38"/>
            <p:cNvSpPr>
              <a:spLocks noChangeArrowheads="1"/>
            </p:cNvSpPr>
            <p:nvPr/>
          </p:nvSpPr>
          <p:spPr bwMode="auto">
            <a:xfrm>
              <a:off x="1827" y="1007"/>
              <a:ext cx="2133" cy="269"/>
            </a:xfrm>
            <a:prstGeom prst="roundRect">
              <a:avLst>
                <a:gd name="adj" fmla="val 431"/>
              </a:avLst>
            </a:prstGeom>
            <a:noFill/>
            <a:ln w="9525">
              <a:noFill/>
              <a:round/>
              <a:headEnd/>
              <a:tailEnd/>
            </a:ln>
          </p:spPr>
          <p:txBody>
            <a:bodyPr wrap="none" lIns="90000" tIns="46800" rIns="90000" bIns="46800">
              <a:spAutoFit/>
            </a:bodyPr>
            <a:lstStyle/>
            <a:p>
              <a:pPr eaLnBrk="1" hangingPunct="1">
                <a:lnSpc>
                  <a:spcPct val="93000"/>
                </a:lnSpc>
                <a:buClr>
                  <a:srgbClr val="000000"/>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b="1" dirty="0">
                  <a:latin typeface="Garamond" pitchFamily="18" charset="0"/>
                </a:rPr>
                <a:t>Grid Information Service</a:t>
              </a:r>
            </a:p>
          </p:txBody>
        </p:sp>
        <p:sp>
          <p:nvSpPr>
            <p:cNvPr id="25" name="Text Box 51"/>
            <p:cNvSpPr txBox="1">
              <a:spLocks noChangeArrowheads="1"/>
            </p:cNvSpPr>
            <p:nvPr/>
          </p:nvSpPr>
          <p:spPr bwMode="auto">
            <a:xfrm>
              <a:off x="1344" y="2679"/>
              <a:ext cx="912" cy="162"/>
            </a:xfrm>
            <a:prstGeom prst="rect">
              <a:avLst/>
            </a:prstGeom>
            <a:noFill/>
            <a:ln w="9525">
              <a:noFill/>
              <a:miter lim="800000"/>
              <a:headEnd/>
              <a:tailEnd/>
            </a:ln>
          </p:spPr>
          <p:txBody>
            <a:bodyPr lIns="90000" tIns="46800" rIns="90000" bIns="46800">
              <a:spAutoFit/>
            </a:bodyPr>
            <a:lstStyle/>
            <a:p>
              <a:pPr eaLnBrk="1" hangingPunct="1">
                <a:lnSpc>
                  <a:spcPct val="93000"/>
                </a:lnSpc>
                <a:buClr>
                  <a:srgbClr val="800000"/>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b="1">
                  <a:solidFill>
                    <a:srgbClr val="800000"/>
                  </a:solidFill>
                  <a:latin typeface="Garamond" pitchFamily="18" charset="0"/>
                </a:rPr>
                <a:t>Computation result</a:t>
              </a:r>
            </a:p>
          </p:txBody>
        </p:sp>
        <p:sp>
          <p:nvSpPr>
            <p:cNvPr id="26" name="Text Box 52"/>
            <p:cNvSpPr txBox="1">
              <a:spLocks noChangeArrowheads="1"/>
            </p:cNvSpPr>
            <p:nvPr/>
          </p:nvSpPr>
          <p:spPr bwMode="auto">
            <a:xfrm>
              <a:off x="1344" y="2391"/>
              <a:ext cx="864" cy="162"/>
            </a:xfrm>
            <a:prstGeom prst="rect">
              <a:avLst/>
            </a:prstGeom>
            <a:noFill/>
            <a:ln w="9525">
              <a:noFill/>
              <a:miter lim="800000"/>
              <a:headEnd/>
              <a:tailEnd/>
            </a:ln>
          </p:spPr>
          <p:txBody>
            <a:bodyPr lIns="90000" tIns="46800" rIns="90000" bIns="46800">
              <a:spAutoFit/>
            </a:bodyPr>
            <a:lstStyle/>
            <a:p>
              <a:pPr algn="ctr" eaLnBrk="1" hangingPunct="1">
                <a:lnSpc>
                  <a:spcPct val="93000"/>
                </a:lnSpc>
                <a:buClr>
                  <a:srgbClr val="800000"/>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b="1">
                  <a:solidFill>
                    <a:srgbClr val="800000"/>
                  </a:solidFill>
                  <a:latin typeface="Garamond" pitchFamily="18" charset="0"/>
                </a:rPr>
                <a:t>Grid application</a:t>
              </a:r>
            </a:p>
          </p:txBody>
        </p:sp>
        <p:sp>
          <p:nvSpPr>
            <p:cNvPr id="27" name="Text Box 53"/>
            <p:cNvSpPr txBox="1">
              <a:spLocks noChangeArrowheads="1"/>
            </p:cNvSpPr>
            <p:nvPr/>
          </p:nvSpPr>
          <p:spPr bwMode="auto">
            <a:xfrm>
              <a:off x="3264" y="2151"/>
              <a:ext cx="948" cy="163"/>
            </a:xfrm>
            <a:prstGeom prst="rect">
              <a:avLst/>
            </a:prstGeom>
            <a:noFill/>
            <a:ln w="9525">
              <a:noFill/>
              <a:miter lim="800000"/>
              <a:headEnd/>
              <a:tailEnd/>
            </a:ln>
          </p:spPr>
          <p:txBody>
            <a:bodyPr lIns="90000" tIns="46800" rIns="90000" bIns="46800">
              <a:spAutoFit/>
            </a:bodyPr>
            <a:lstStyle/>
            <a:p>
              <a:pPr algn="ctr" eaLnBrk="1" hangingPunct="1">
                <a:lnSpc>
                  <a:spcPct val="93000"/>
                </a:lnSpc>
                <a:buClr>
                  <a:srgbClr val="800000"/>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b="1">
                  <a:solidFill>
                    <a:srgbClr val="800000"/>
                  </a:solidFill>
                  <a:latin typeface="Garamond" pitchFamily="18" charset="0"/>
                </a:rPr>
                <a:t>Computational jobs</a:t>
              </a:r>
            </a:p>
          </p:txBody>
        </p:sp>
        <p:sp>
          <p:nvSpPr>
            <p:cNvPr id="28" name="Text Box 54"/>
            <p:cNvSpPr txBox="1">
              <a:spLocks noChangeArrowheads="1"/>
            </p:cNvSpPr>
            <p:nvPr/>
          </p:nvSpPr>
          <p:spPr bwMode="auto">
            <a:xfrm>
              <a:off x="3444" y="1203"/>
              <a:ext cx="1212" cy="163"/>
            </a:xfrm>
            <a:prstGeom prst="rect">
              <a:avLst/>
            </a:prstGeom>
            <a:noFill/>
            <a:ln w="9525">
              <a:noFill/>
              <a:miter lim="800000"/>
              <a:headEnd/>
              <a:tailEnd/>
            </a:ln>
          </p:spPr>
          <p:txBody>
            <a:bodyPr lIns="90000" tIns="46800" rIns="90000" bIns="46800">
              <a:spAutoFit/>
            </a:bodyPr>
            <a:lstStyle/>
            <a:p>
              <a:pPr eaLnBrk="1" hangingPunct="1">
                <a:lnSpc>
                  <a:spcPct val="93000"/>
                </a:lnSpc>
                <a:buClr>
                  <a:srgbClr val="800000"/>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b="1">
                  <a:solidFill>
                    <a:srgbClr val="800000"/>
                  </a:solidFill>
                  <a:latin typeface="Garamond" pitchFamily="18" charset="0"/>
                </a:rPr>
                <a:t>Details of Grid resources</a:t>
              </a:r>
            </a:p>
          </p:txBody>
        </p:sp>
        <p:grpSp>
          <p:nvGrpSpPr>
            <p:cNvPr id="29" name="Group 55"/>
            <p:cNvGrpSpPr>
              <a:grpSpLocks/>
            </p:cNvGrpSpPr>
            <p:nvPr/>
          </p:nvGrpSpPr>
          <p:grpSpPr bwMode="auto">
            <a:xfrm>
              <a:off x="2928" y="2535"/>
              <a:ext cx="1151" cy="383"/>
              <a:chOff x="2928" y="2535"/>
              <a:chExt cx="1151" cy="383"/>
            </a:xfrm>
          </p:grpSpPr>
          <p:sp>
            <p:nvSpPr>
              <p:cNvPr id="32" name="Line 56"/>
              <p:cNvSpPr>
                <a:spLocks noChangeShapeType="1"/>
              </p:cNvSpPr>
              <p:nvPr/>
            </p:nvSpPr>
            <p:spPr bwMode="auto">
              <a:xfrm flipH="1">
                <a:off x="2927" y="2535"/>
                <a:ext cx="1154" cy="1"/>
              </a:xfrm>
              <a:prstGeom prst="line">
                <a:avLst/>
              </a:prstGeom>
              <a:noFill/>
              <a:ln w="9360">
                <a:solidFill>
                  <a:srgbClr val="000000"/>
                </a:solidFill>
                <a:round/>
                <a:headEnd/>
                <a:tailEnd type="triangle" w="med" len="med"/>
              </a:ln>
            </p:spPr>
            <p:txBody>
              <a:bodyPr/>
              <a:lstStyle/>
              <a:p>
                <a:endParaRPr lang="en-US"/>
              </a:p>
            </p:txBody>
          </p:sp>
          <p:sp>
            <p:nvSpPr>
              <p:cNvPr id="33" name="Line 57"/>
              <p:cNvSpPr>
                <a:spLocks noChangeShapeType="1"/>
              </p:cNvSpPr>
              <p:nvPr/>
            </p:nvSpPr>
            <p:spPr bwMode="auto">
              <a:xfrm flipH="1">
                <a:off x="2927" y="2631"/>
                <a:ext cx="1154" cy="1"/>
              </a:xfrm>
              <a:prstGeom prst="line">
                <a:avLst/>
              </a:prstGeom>
              <a:noFill/>
              <a:ln w="9360">
                <a:solidFill>
                  <a:srgbClr val="000000"/>
                </a:solidFill>
                <a:round/>
                <a:headEnd/>
                <a:tailEnd type="triangle" w="med" len="med"/>
              </a:ln>
            </p:spPr>
            <p:txBody>
              <a:bodyPr/>
              <a:lstStyle/>
              <a:p>
                <a:endParaRPr lang="en-US"/>
              </a:p>
            </p:txBody>
          </p:sp>
          <p:sp>
            <p:nvSpPr>
              <p:cNvPr id="34" name="Line 58"/>
              <p:cNvSpPr>
                <a:spLocks noChangeShapeType="1"/>
              </p:cNvSpPr>
              <p:nvPr/>
            </p:nvSpPr>
            <p:spPr bwMode="auto">
              <a:xfrm flipH="1">
                <a:off x="2927" y="2727"/>
                <a:ext cx="1154" cy="1"/>
              </a:xfrm>
              <a:prstGeom prst="line">
                <a:avLst/>
              </a:prstGeom>
              <a:noFill/>
              <a:ln w="9360">
                <a:solidFill>
                  <a:srgbClr val="000000"/>
                </a:solidFill>
                <a:round/>
                <a:headEnd/>
                <a:tailEnd type="triangle" w="med" len="med"/>
              </a:ln>
            </p:spPr>
            <p:txBody>
              <a:bodyPr/>
              <a:lstStyle/>
              <a:p>
                <a:endParaRPr lang="en-US"/>
              </a:p>
            </p:txBody>
          </p:sp>
          <p:sp>
            <p:nvSpPr>
              <p:cNvPr id="35" name="Line 59"/>
              <p:cNvSpPr>
                <a:spLocks noChangeShapeType="1"/>
              </p:cNvSpPr>
              <p:nvPr/>
            </p:nvSpPr>
            <p:spPr bwMode="auto">
              <a:xfrm flipH="1">
                <a:off x="2927" y="2823"/>
                <a:ext cx="1154" cy="1"/>
              </a:xfrm>
              <a:prstGeom prst="line">
                <a:avLst/>
              </a:prstGeom>
              <a:noFill/>
              <a:ln w="9360">
                <a:solidFill>
                  <a:srgbClr val="000000"/>
                </a:solidFill>
                <a:round/>
                <a:headEnd/>
                <a:tailEnd type="triangle" w="med" len="med"/>
              </a:ln>
            </p:spPr>
            <p:txBody>
              <a:bodyPr/>
              <a:lstStyle/>
              <a:p>
                <a:endParaRPr lang="en-US"/>
              </a:p>
            </p:txBody>
          </p:sp>
          <p:sp>
            <p:nvSpPr>
              <p:cNvPr id="36" name="Line 60"/>
              <p:cNvSpPr>
                <a:spLocks noChangeShapeType="1"/>
              </p:cNvSpPr>
              <p:nvPr/>
            </p:nvSpPr>
            <p:spPr bwMode="auto">
              <a:xfrm flipH="1">
                <a:off x="2927" y="2919"/>
                <a:ext cx="1154" cy="1"/>
              </a:xfrm>
              <a:prstGeom prst="line">
                <a:avLst/>
              </a:prstGeom>
              <a:noFill/>
              <a:ln w="9360">
                <a:solidFill>
                  <a:srgbClr val="000000"/>
                </a:solidFill>
                <a:round/>
                <a:headEnd/>
                <a:tailEnd type="triangle" w="med" len="med"/>
              </a:ln>
            </p:spPr>
            <p:txBody>
              <a:bodyPr/>
              <a:lstStyle/>
              <a:p>
                <a:endParaRPr lang="en-US"/>
              </a:p>
            </p:txBody>
          </p:sp>
        </p:grpSp>
        <p:sp>
          <p:nvSpPr>
            <p:cNvPr id="30" name="Text Box 61"/>
            <p:cNvSpPr txBox="1">
              <a:spLocks noChangeArrowheads="1"/>
            </p:cNvSpPr>
            <p:nvPr/>
          </p:nvSpPr>
          <p:spPr bwMode="auto">
            <a:xfrm>
              <a:off x="3072" y="2583"/>
              <a:ext cx="948" cy="163"/>
            </a:xfrm>
            <a:prstGeom prst="rect">
              <a:avLst/>
            </a:prstGeom>
            <a:noFill/>
            <a:ln w="9525">
              <a:noFill/>
              <a:miter lim="800000"/>
              <a:headEnd/>
              <a:tailEnd/>
            </a:ln>
          </p:spPr>
          <p:txBody>
            <a:bodyPr lIns="90000" tIns="46800" rIns="90000" bIns="46800">
              <a:spAutoFit/>
            </a:bodyPr>
            <a:lstStyle/>
            <a:p>
              <a:pPr algn="ctr" eaLnBrk="1" hangingPunct="1">
                <a:lnSpc>
                  <a:spcPct val="93000"/>
                </a:lnSpc>
                <a:buClr>
                  <a:srgbClr val="800000"/>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b="1">
                  <a:solidFill>
                    <a:srgbClr val="800000"/>
                  </a:solidFill>
                  <a:latin typeface="Garamond" pitchFamily="18" charset="0"/>
                </a:rPr>
                <a:t>Processed jobs</a:t>
              </a:r>
            </a:p>
          </p:txBody>
        </p:sp>
        <p:sp>
          <p:nvSpPr>
            <p:cNvPr id="31" name="AutoShape 62"/>
            <p:cNvSpPr>
              <a:spLocks noChangeArrowheads="1"/>
            </p:cNvSpPr>
            <p:nvPr/>
          </p:nvSpPr>
          <p:spPr bwMode="auto">
            <a:xfrm>
              <a:off x="1526" y="4023"/>
              <a:ext cx="114" cy="268"/>
            </a:xfrm>
            <a:prstGeom prst="roundRect">
              <a:avLst>
                <a:gd name="adj" fmla="val 431"/>
              </a:avLst>
            </a:prstGeom>
            <a:noFill/>
            <a:ln w="9525">
              <a:noFill/>
              <a:round/>
              <a:headEnd/>
              <a:tailEnd/>
            </a:ln>
          </p:spPr>
          <p:txBody>
            <a:bodyPr wrap="none" lIns="90000" tIns="46800" rIns="90000" bIns="46800">
              <a:spAutoFit/>
            </a:bodyPr>
            <a:lstStyle/>
            <a:p>
              <a:pPr eaLnBrk="1" hangingPunct="1">
                <a:lnSpc>
                  <a:spcPct val="93000"/>
                </a:lnSpc>
                <a:buClr>
                  <a:srgbClr val="000000"/>
                </a:buClr>
                <a:buSzPct val="100000"/>
                <a:buFont typeface="Garamond"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2400" b="1">
                <a:latin typeface="Garamond" pitchFamily="18" charset="0"/>
              </a:endParaRPr>
            </a:p>
          </p:txBody>
        </p:sp>
      </p:grpSp>
      <p:sp>
        <p:nvSpPr>
          <p:cNvPr id="65" name="Text Box 63"/>
          <p:cNvSpPr txBox="1">
            <a:spLocks noChangeArrowheads="1"/>
          </p:cNvSpPr>
          <p:nvPr/>
        </p:nvSpPr>
        <p:spPr bwMode="auto">
          <a:xfrm>
            <a:off x="5410200" y="2514600"/>
            <a:ext cx="685800" cy="366713"/>
          </a:xfrm>
          <a:prstGeom prst="rect">
            <a:avLst/>
          </a:prstGeom>
          <a:noFill/>
          <a:ln w="9525">
            <a:noFill/>
            <a:miter lim="800000"/>
            <a:headEnd/>
            <a:tailEnd/>
          </a:ln>
          <a:effectLst/>
        </p:spPr>
        <p:txBody>
          <a:bodyPr>
            <a:spAutoFit/>
          </a:bodyPr>
          <a:lstStyle/>
          <a:p>
            <a:pPr>
              <a:spcBef>
                <a:spcPct val="50000"/>
              </a:spcBef>
            </a:pPr>
            <a:r>
              <a:rPr lang="en-US"/>
              <a:t>1</a:t>
            </a:r>
          </a:p>
        </p:txBody>
      </p:sp>
      <p:sp>
        <p:nvSpPr>
          <p:cNvPr id="66" name="Text Box 64"/>
          <p:cNvSpPr txBox="1">
            <a:spLocks noChangeArrowheads="1"/>
          </p:cNvSpPr>
          <p:nvPr/>
        </p:nvSpPr>
        <p:spPr bwMode="auto">
          <a:xfrm>
            <a:off x="3429000" y="3124200"/>
            <a:ext cx="685800" cy="366713"/>
          </a:xfrm>
          <a:prstGeom prst="rect">
            <a:avLst/>
          </a:prstGeom>
          <a:noFill/>
          <a:ln w="9525">
            <a:noFill/>
            <a:miter lim="800000"/>
            <a:headEnd/>
            <a:tailEnd/>
          </a:ln>
          <a:effectLst/>
        </p:spPr>
        <p:txBody>
          <a:bodyPr>
            <a:spAutoFit/>
          </a:bodyPr>
          <a:lstStyle/>
          <a:p>
            <a:pPr>
              <a:spcBef>
                <a:spcPct val="50000"/>
              </a:spcBef>
            </a:pPr>
            <a:r>
              <a:rPr lang="en-US"/>
              <a:t>2</a:t>
            </a:r>
          </a:p>
        </p:txBody>
      </p:sp>
      <p:sp>
        <p:nvSpPr>
          <p:cNvPr id="67" name="Text Box 65"/>
          <p:cNvSpPr txBox="1">
            <a:spLocks noChangeArrowheads="1"/>
          </p:cNvSpPr>
          <p:nvPr/>
        </p:nvSpPr>
        <p:spPr bwMode="auto">
          <a:xfrm>
            <a:off x="2514600" y="3733800"/>
            <a:ext cx="685800" cy="366713"/>
          </a:xfrm>
          <a:prstGeom prst="rect">
            <a:avLst/>
          </a:prstGeom>
          <a:noFill/>
          <a:ln w="9525">
            <a:noFill/>
            <a:miter lim="800000"/>
            <a:headEnd/>
            <a:tailEnd/>
          </a:ln>
          <a:effectLst/>
        </p:spPr>
        <p:txBody>
          <a:bodyPr>
            <a:spAutoFit/>
          </a:bodyPr>
          <a:lstStyle/>
          <a:p>
            <a:pPr>
              <a:spcBef>
                <a:spcPct val="50000"/>
              </a:spcBef>
            </a:pPr>
            <a:r>
              <a:rPr lang="en-US"/>
              <a:t>3</a:t>
            </a:r>
          </a:p>
        </p:txBody>
      </p:sp>
      <p:sp>
        <p:nvSpPr>
          <p:cNvPr id="68" name="Text Box 66"/>
          <p:cNvSpPr txBox="1">
            <a:spLocks noChangeArrowheads="1"/>
          </p:cNvSpPr>
          <p:nvPr/>
        </p:nvSpPr>
        <p:spPr bwMode="auto">
          <a:xfrm>
            <a:off x="5562600" y="3276600"/>
            <a:ext cx="685800" cy="366713"/>
          </a:xfrm>
          <a:prstGeom prst="rect">
            <a:avLst/>
          </a:prstGeom>
          <a:noFill/>
          <a:ln w="9525">
            <a:noFill/>
            <a:miter lim="800000"/>
            <a:headEnd/>
            <a:tailEnd/>
          </a:ln>
          <a:effectLst/>
        </p:spPr>
        <p:txBody>
          <a:bodyPr>
            <a:spAutoFit/>
          </a:bodyPr>
          <a:lstStyle/>
          <a:p>
            <a:pPr>
              <a:spcBef>
                <a:spcPct val="50000"/>
              </a:spcBef>
            </a:pPr>
            <a:r>
              <a:rPr lang="en-US"/>
              <a:t>4</a:t>
            </a:r>
          </a:p>
        </p:txBody>
      </p:sp>
      <p:sp>
        <p:nvSpPr>
          <p:cNvPr id="2" name="Footer Placeholder 1"/>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344982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30728" y="1477736"/>
            <a:ext cx="10423071" cy="4699227"/>
          </a:xfrm>
        </p:spPr>
        <p:txBody>
          <a:bodyPr/>
          <a:lstStyle/>
          <a:p>
            <a:r>
              <a:rPr lang="en-US" dirty="0"/>
              <a:t>It is type of computing in which </a:t>
            </a:r>
            <a:r>
              <a:rPr lang="en-US" dirty="0">
                <a:solidFill>
                  <a:srgbClr val="FF0000"/>
                </a:solidFill>
              </a:rPr>
              <a:t>a group of computers </a:t>
            </a:r>
            <a:r>
              <a:rPr lang="en-US" dirty="0"/>
              <a:t>are linked together so that they can act as </a:t>
            </a:r>
            <a:r>
              <a:rPr lang="en-US" b="1" dirty="0"/>
              <a:t>Single Entity</a:t>
            </a:r>
            <a:r>
              <a:rPr lang="en-US" dirty="0"/>
              <a:t>.</a:t>
            </a:r>
          </a:p>
          <a:p>
            <a:r>
              <a:rPr lang="en-US" dirty="0"/>
              <a:t>It is a </a:t>
            </a:r>
            <a:r>
              <a:rPr lang="en-US" dirty="0">
                <a:solidFill>
                  <a:srgbClr val="FF0000"/>
                </a:solidFill>
              </a:rPr>
              <a:t>collection of computer resources </a:t>
            </a:r>
            <a:r>
              <a:rPr lang="en-US" dirty="0"/>
              <a:t>from multiple locations to reach a common goal.</a:t>
            </a:r>
          </a:p>
          <a:p>
            <a:endParaRPr lang="en-US" dirty="0"/>
          </a:p>
          <a:p>
            <a:endParaRPr lang="en-US" dirty="0"/>
          </a:p>
        </p:txBody>
      </p:sp>
      <p:sp>
        <p:nvSpPr>
          <p:cNvPr id="3" name="Slide Number Placeholder 2"/>
          <p:cNvSpPr>
            <a:spLocks noGrp="1"/>
          </p:cNvSpPr>
          <p:nvPr>
            <p:ph type="sldNum" sz="quarter" idx="12"/>
          </p:nvPr>
        </p:nvSpPr>
        <p:spPr/>
        <p:txBody>
          <a:bodyPr/>
          <a:lstStyle/>
          <a:p>
            <a:fld id="{108BC8CE-00A2-4570-A7C4-CF89774406DD}" type="slidenum">
              <a:rPr lang="en-IN" smtClean="0"/>
              <a:pPr/>
              <a:t>24</a:t>
            </a:fld>
            <a:endParaRPr lang="en-IN"/>
          </a:p>
        </p:txBody>
      </p:sp>
      <p:sp>
        <p:nvSpPr>
          <p:cNvPr id="4" name="Footer Placeholder 3"/>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677379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5307" y="528034"/>
            <a:ext cx="10748493" cy="5648929"/>
          </a:xfrm>
        </p:spPr>
        <p:txBody>
          <a:bodyPr>
            <a:normAutofit/>
          </a:bodyPr>
          <a:lstStyle/>
          <a:p>
            <a:pPr marL="0" indent="0">
              <a:buNone/>
            </a:pPr>
            <a:r>
              <a:rPr lang="en-US" dirty="0"/>
              <a:t>Grid Computing enables virtual organizations </a:t>
            </a:r>
          </a:p>
          <a:p>
            <a:pPr marL="0" indent="0">
              <a:buNone/>
            </a:pPr>
            <a:r>
              <a:rPr lang="en-US" dirty="0">
                <a:hlinkClick r:id="rId2"/>
              </a:rPr>
              <a:t>www.globus.org</a:t>
            </a:r>
            <a:r>
              <a:rPr lang="en-US" dirty="0"/>
              <a:t> </a:t>
            </a:r>
          </a:p>
          <a:p>
            <a:pPr marL="0" indent="0">
              <a:buNone/>
            </a:pPr>
            <a:r>
              <a:rPr lang="en-US" dirty="0"/>
              <a:t>The Globus Project is a joint effort on the part of researchers and developers from around the world that are focused on the concept of grid computing. </a:t>
            </a:r>
          </a:p>
          <a:p>
            <a:pPr marL="0" indent="0">
              <a:buNone/>
            </a:pPr>
            <a:r>
              <a:rPr lang="en-US" dirty="0"/>
              <a:t>It is organized around four main activities:  Research , Software Tools  </a:t>
            </a:r>
            <a:r>
              <a:rPr lang="en-US" dirty="0" err="1"/>
              <a:t>Testbeds</a:t>
            </a:r>
            <a:r>
              <a:rPr lang="en-US" dirty="0"/>
              <a:t> , Applications</a:t>
            </a:r>
          </a:p>
          <a:p>
            <a:pPr marL="0" indent="0">
              <a:buNone/>
            </a:pPr>
            <a:endParaRPr lang="en-US" dirty="0"/>
          </a:p>
          <a:p>
            <a:pPr marL="0" indent="0">
              <a:buNone/>
            </a:pPr>
            <a:r>
              <a:rPr lang="en-US" dirty="0">
                <a:hlinkClick r:id="rId3"/>
              </a:rPr>
              <a:t>www.ggf.org</a:t>
            </a:r>
            <a:r>
              <a:rPr lang="en-US" dirty="0"/>
              <a:t>  (the Global Grid Forum)</a:t>
            </a:r>
          </a:p>
          <a:p>
            <a:pPr marL="0" indent="0">
              <a:lnSpc>
                <a:spcPct val="80000"/>
              </a:lnSpc>
              <a:buNone/>
            </a:pPr>
            <a:r>
              <a:rPr lang="en-US" dirty="0"/>
              <a:t>Heavy involvement of Academic Groups and Industry</a:t>
            </a:r>
          </a:p>
          <a:p>
            <a:pPr lvl="1">
              <a:lnSpc>
                <a:spcPct val="80000"/>
              </a:lnSpc>
            </a:pPr>
            <a:r>
              <a:rPr lang="en-US" sz="2800" dirty="0"/>
              <a:t>(e.g. IBM Grid Computing, HP, United Devices, Oracle, UK e-Science </a:t>
            </a:r>
            <a:r>
              <a:rPr lang="en-US" sz="2800" dirty="0" err="1"/>
              <a:t>Programme</a:t>
            </a:r>
            <a:r>
              <a:rPr lang="en-US" sz="2800" dirty="0"/>
              <a:t>, US DOE, US NSF, Indiana University, and many others)</a:t>
            </a:r>
            <a:r>
              <a:rPr lang="en-US" dirty="0"/>
              <a:t>  </a:t>
            </a:r>
          </a:p>
          <a:p>
            <a:pPr marL="0" indent="0">
              <a:buNone/>
            </a:pPr>
            <a:endParaRPr lang="en-US" dirty="0"/>
          </a:p>
          <a:p>
            <a:pPr marL="0" indent="0">
              <a:buNone/>
            </a:pPr>
            <a:endParaRPr lang="en-US" dirty="0"/>
          </a:p>
        </p:txBody>
      </p:sp>
      <p:sp>
        <p:nvSpPr>
          <p:cNvPr id="3" name="Slide Number Placeholder 2"/>
          <p:cNvSpPr>
            <a:spLocks noGrp="1"/>
          </p:cNvSpPr>
          <p:nvPr>
            <p:ph type="sldNum" sz="quarter" idx="12"/>
          </p:nvPr>
        </p:nvSpPr>
        <p:spPr/>
        <p:txBody>
          <a:bodyPr/>
          <a:lstStyle/>
          <a:p>
            <a:fld id="{108BC8CE-00A2-4570-A7C4-CF89774406DD}" type="slidenum">
              <a:rPr lang="en-IN" smtClean="0"/>
              <a:pPr/>
              <a:t>25</a:t>
            </a:fld>
            <a:endParaRPr lang="en-IN"/>
          </a:p>
        </p:txBody>
      </p:sp>
      <p:sp>
        <p:nvSpPr>
          <p:cNvPr id="4" name="Footer Placeholder 3"/>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1366624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08BC8CE-00A2-4570-A7C4-CF89774406DD}" type="slidenum">
              <a:rPr lang="en-IN" smtClean="0"/>
              <a:pPr/>
              <a:t>26</a:t>
            </a:fld>
            <a:endParaRPr lang="en-IN"/>
          </a:p>
        </p:txBody>
      </p:sp>
      <p:sp>
        <p:nvSpPr>
          <p:cNvPr id="4" name="Title 3"/>
          <p:cNvSpPr>
            <a:spLocks noGrp="1"/>
          </p:cNvSpPr>
          <p:nvPr>
            <p:ph type="title"/>
          </p:nvPr>
        </p:nvSpPr>
        <p:spPr>
          <a:xfrm>
            <a:off x="838200" y="365125"/>
            <a:ext cx="9439141" cy="819731"/>
          </a:xfrm>
        </p:spPr>
        <p:txBody>
          <a:bodyPr>
            <a:normAutofit/>
          </a:bodyPr>
          <a:lstStyle/>
          <a:p>
            <a:r>
              <a:rPr lang="en-US" sz="3200" dirty="0"/>
              <a:t>Some of the Major Grid Projects</a:t>
            </a:r>
          </a:p>
        </p:txBody>
      </p:sp>
      <p:graphicFrame>
        <p:nvGraphicFramePr>
          <p:cNvPr id="6" name="Group 100"/>
          <p:cNvGraphicFramePr>
            <a:graphicFrameLocks noGrp="1"/>
          </p:cNvGraphicFramePr>
          <p:nvPr>
            <p:extLst>
              <p:ext uri="{D42A27DB-BD31-4B8C-83A1-F6EECF244321}">
                <p14:modId xmlns:p14="http://schemas.microsoft.com/office/powerpoint/2010/main" val="3932845917"/>
              </p:ext>
            </p:extLst>
          </p:nvPr>
        </p:nvGraphicFramePr>
        <p:xfrm>
          <a:off x="862884" y="1093631"/>
          <a:ext cx="9144000" cy="5429377"/>
        </p:xfrm>
        <a:graphic>
          <a:graphicData uri="http://schemas.openxmlformats.org/drawingml/2006/table">
            <a:tbl>
              <a:tblPr/>
              <a:tblGrid>
                <a:gridCol w="2306638">
                  <a:extLst>
                    <a:ext uri="{9D8B030D-6E8A-4147-A177-3AD203B41FA5}">
                      <a16:colId xmlns:a16="http://schemas.microsoft.com/office/drawing/2014/main" val="20000"/>
                    </a:ext>
                  </a:extLst>
                </a:gridCol>
                <a:gridCol w="2146300">
                  <a:extLst>
                    <a:ext uri="{9D8B030D-6E8A-4147-A177-3AD203B41FA5}">
                      <a16:colId xmlns:a16="http://schemas.microsoft.com/office/drawing/2014/main" val="20001"/>
                    </a:ext>
                  </a:extLst>
                </a:gridCol>
                <a:gridCol w="4691062">
                  <a:extLst>
                    <a:ext uri="{9D8B030D-6E8A-4147-A177-3AD203B41FA5}">
                      <a16:colId xmlns:a16="http://schemas.microsoft.com/office/drawing/2014/main" val="20002"/>
                    </a:ext>
                  </a:extLst>
                </a:gridCol>
              </a:tblGrid>
              <a:tr h="527050">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en-US" sz="1800" b="0" i="0" u="none" strike="noStrike" cap="none" normalizeH="0" baseline="0" dirty="0">
                          <a:ln>
                            <a:noFill/>
                          </a:ln>
                          <a:solidFill>
                            <a:schemeClr val="tx1"/>
                          </a:solidFill>
                          <a:effectLst/>
                          <a:latin typeface="Arial" charset="0"/>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en-US" sz="1800" b="0" i="0" u="none" strike="noStrike" cap="none" normalizeH="0" baseline="0" dirty="0">
                          <a:ln>
                            <a:noFill/>
                          </a:ln>
                          <a:solidFill>
                            <a:schemeClr val="tx1"/>
                          </a:solidFill>
                          <a:effectLst/>
                          <a:latin typeface="Arial" charset="0"/>
                        </a:rPr>
                        <a:t>URL/Sponsor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en-US" sz="1800" b="0" i="0" u="none" strike="noStrike" cap="none" normalizeH="0" baseline="0" dirty="0">
                          <a:ln>
                            <a:noFill/>
                          </a:ln>
                          <a:solidFill>
                            <a:schemeClr val="tx1"/>
                          </a:solidFill>
                          <a:effectLst/>
                          <a:latin typeface="Arial" charset="0"/>
                        </a:rPr>
                        <a:t>Focus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90563">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en-US" sz="1800" b="0" i="0" u="none" strike="noStrike" cap="none" normalizeH="0" baseline="0" dirty="0" err="1">
                          <a:ln>
                            <a:noFill/>
                          </a:ln>
                          <a:solidFill>
                            <a:schemeClr val="tx1"/>
                          </a:solidFill>
                          <a:effectLst/>
                          <a:latin typeface="Arial" charset="0"/>
                          <a:cs typeface="Times New Roman" pitchFamily="18" charset="0"/>
                        </a:rPr>
                        <a:t>EuroGrid</a:t>
                      </a:r>
                      <a:r>
                        <a:rPr kumimoji="0" lang="en-US" sz="1800" b="0" i="0" u="none" strike="noStrike" cap="none" normalizeH="0" baseline="0" dirty="0">
                          <a:ln>
                            <a:noFill/>
                          </a:ln>
                          <a:solidFill>
                            <a:schemeClr val="tx1"/>
                          </a:solidFill>
                          <a:effectLst/>
                          <a:latin typeface="Arial" charset="0"/>
                          <a:cs typeface="Times New Roman" pitchFamily="18" charset="0"/>
                        </a:rPr>
                        <a:t>, Grid Interoperability (GRIP)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en-US" sz="1800" b="0" i="0" u="none" strike="noStrike" cap="none" normalizeH="0" baseline="0">
                          <a:ln>
                            <a:noFill/>
                          </a:ln>
                          <a:solidFill>
                            <a:schemeClr val="tx1"/>
                          </a:solidFill>
                          <a:effectLst/>
                          <a:latin typeface="Arial" charset="0"/>
                          <a:cs typeface="Times New Roman" pitchFamily="18" charset="0"/>
                        </a:rPr>
                        <a:t>eurogrid.org</a:t>
                      </a:r>
                    </a:p>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en-US" sz="1800" b="0" i="0" u="none" strike="noStrike" cap="none" normalizeH="0" baseline="0">
                          <a:ln>
                            <a:noFill/>
                          </a:ln>
                          <a:solidFill>
                            <a:schemeClr val="tx1"/>
                          </a:solidFill>
                          <a:effectLst/>
                          <a:latin typeface="Arial" charset="0"/>
                          <a:cs typeface="Times New Roman" pitchFamily="18" charset="0"/>
                        </a:rPr>
                        <a:t>European Union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en-US" sz="1800" b="0" i="0" u="none" strike="noStrike" cap="none" normalizeH="0" baseline="0">
                          <a:ln>
                            <a:noFill/>
                          </a:ln>
                          <a:solidFill>
                            <a:schemeClr val="tx2"/>
                          </a:solidFill>
                          <a:effectLst/>
                          <a:latin typeface="Arial" charset="0"/>
                          <a:cs typeface="Times New Roman" pitchFamily="18" charset="0"/>
                        </a:rPr>
                        <a:t>Create tech for remote access to </a:t>
                      </a:r>
                      <a:r>
                        <a:rPr kumimoji="0" lang="en-US" sz="1800" b="0" i="0" u="none" strike="noStrike" cap="none" normalizeH="0" baseline="0">
                          <a:ln>
                            <a:noFill/>
                          </a:ln>
                          <a:solidFill>
                            <a:srgbClr val="FF3300"/>
                          </a:solidFill>
                          <a:effectLst/>
                          <a:latin typeface="Arial" charset="0"/>
                          <a:cs typeface="Times New Roman" pitchFamily="18" charset="0"/>
                        </a:rPr>
                        <a:t>super</a:t>
                      </a:r>
                      <a:r>
                        <a:rPr kumimoji="0" lang="en-US" sz="1800" b="0" i="0" u="none" strike="noStrike" cap="none" normalizeH="0" baseline="0">
                          <a:ln>
                            <a:noFill/>
                          </a:ln>
                          <a:solidFill>
                            <a:schemeClr val="tx2"/>
                          </a:solidFill>
                          <a:effectLst/>
                          <a:latin typeface="Arial" charset="0"/>
                          <a:cs typeface="Times New Roman" pitchFamily="18" charset="0"/>
                        </a:rPr>
                        <a:t> </a:t>
                      </a:r>
                      <a:r>
                        <a:rPr kumimoji="0" lang="en-US" sz="1800" b="0" i="0" u="none" strike="noStrike" cap="none" normalizeH="0" baseline="0">
                          <a:ln>
                            <a:noFill/>
                          </a:ln>
                          <a:solidFill>
                            <a:srgbClr val="FF3300"/>
                          </a:solidFill>
                          <a:effectLst/>
                          <a:latin typeface="Arial" charset="0"/>
                          <a:cs typeface="Times New Roman" pitchFamily="18" charset="0"/>
                        </a:rPr>
                        <a:t>comp</a:t>
                      </a:r>
                      <a:r>
                        <a:rPr kumimoji="0" lang="en-US" sz="1800" b="0" i="0" u="none" strike="noStrike" cap="none" normalizeH="0" baseline="0">
                          <a:ln>
                            <a:noFill/>
                          </a:ln>
                          <a:solidFill>
                            <a:schemeClr val="tx2"/>
                          </a:solidFill>
                          <a:effectLst/>
                          <a:latin typeface="Arial" charset="0"/>
                          <a:cs typeface="Times New Roman" pitchFamily="18" charset="0"/>
                        </a:rPr>
                        <a:t> resources &amp; simulation codes; in GRIP, integrate with Globus Toolkit™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93738">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en-US" sz="1800" b="0" i="0" u="none" strike="noStrike" cap="none" normalizeH="0" baseline="0" dirty="0">
                          <a:ln>
                            <a:noFill/>
                          </a:ln>
                          <a:solidFill>
                            <a:schemeClr val="tx1"/>
                          </a:solidFill>
                          <a:effectLst/>
                          <a:latin typeface="Arial" charset="0"/>
                          <a:cs typeface="Times New Roman" pitchFamily="18" charset="0"/>
                        </a:rPr>
                        <a:t>Fusion </a:t>
                      </a:r>
                      <a:r>
                        <a:rPr kumimoji="0" lang="en-US" sz="1800" b="0" i="0" u="none" strike="noStrike" cap="none" normalizeH="0" baseline="0" dirty="0" err="1">
                          <a:ln>
                            <a:noFill/>
                          </a:ln>
                          <a:solidFill>
                            <a:schemeClr val="tx1"/>
                          </a:solidFill>
                          <a:effectLst/>
                          <a:latin typeface="Arial" charset="0"/>
                          <a:cs typeface="Times New Roman" pitchFamily="18" charset="0"/>
                        </a:rPr>
                        <a:t>Collaboratory</a:t>
                      </a:r>
                      <a:endParaRPr kumimoji="0" lang="en-US" sz="18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en-US" sz="1800" b="0" i="0" u="none" strike="noStrike" cap="none" normalizeH="0" baseline="0">
                          <a:ln>
                            <a:noFill/>
                          </a:ln>
                          <a:solidFill>
                            <a:schemeClr val="tx1"/>
                          </a:solidFill>
                          <a:effectLst/>
                          <a:latin typeface="Arial" charset="0"/>
                          <a:cs typeface="Times New Roman" pitchFamily="18" charset="0"/>
                        </a:rPr>
                        <a:t>fusiongrid.org</a:t>
                      </a:r>
                    </a:p>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en-US" sz="1800" b="0" i="0" u="none" strike="noStrike" cap="none" normalizeH="0" baseline="0">
                          <a:ln>
                            <a:noFill/>
                          </a:ln>
                          <a:solidFill>
                            <a:schemeClr val="tx1"/>
                          </a:solidFill>
                          <a:effectLst/>
                          <a:latin typeface="Arial" charset="0"/>
                          <a:cs typeface="Times New Roman" pitchFamily="18" charset="0"/>
                        </a:rPr>
                        <a:t>DOE Off. Science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en-US" sz="1800" b="0" i="0" u="none" strike="noStrike" cap="none" normalizeH="0" baseline="0">
                          <a:ln>
                            <a:noFill/>
                          </a:ln>
                          <a:solidFill>
                            <a:schemeClr val="tx2"/>
                          </a:solidFill>
                          <a:effectLst/>
                          <a:latin typeface="Arial" charset="0"/>
                          <a:cs typeface="Times New Roman" pitchFamily="18" charset="0"/>
                        </a:rPr>
                        <a:t>Create a national </a:t>
                      </a:r>
                      <a:r>
                        <a:rPr kumimoji="0" lang="en-US" sz="1800" b="0" i="0" u="none" strike="noStrike" cap="none" normalizeH="0" baseline="0">
                          <a:ln>
                            <a:noFill/>
                          </a:ln>
                          <a:solidFill>
                            <a:srgbClr val="FF3300"/>
                          </a:solidFill>
                          <a:effectLst/>
                          <a:latin typeface="Arial" charset="0"/>
                          <a:cs typeface="Times New Roman" pitchFamily="18" charset="0"/>
                        </a:rPr>
                        <a:t>computational</a:t>
                      </a:r>
                      <a:r>
                        <a:rPr kumimoji="0" lang="en-US" sz="1800" b="0" i="0" u="none" strike="noStrike" cap="none" normalizeH="0" baseline="0">
                          <a:ln>
                            <a:noFill/>
                          </a:ln>
                          <a:solidFill>
                            <a:schemeClr val="tx2"/>
                          </a:solidFill>
                          <a:effectLst/>
                          <a:latin typeface="Arial" charset="0"/>
                          <a:cs typeface="Times New Roman" pitchFamily="18" charset="0"/>
                        </a:rPr>
                        <a:t> collaboratory for fusion research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65188">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en-US" sz="1800" b="0" i="0" u="none" strike="noStrike" cap="none" normalizeH="0" baseline="0" dirty="0">
                          <a:ln>
                            <a:noFill/>
                          </a:ln>
                          <a:solidFill>
                            <a:schemeClr val="tx1"/>
                          </a:solidFill>
                          <a:effectLst/>
                          <a:latin typeface="Arial" charset="0"/>
                          <a:cs typeface="Times New Roman" pitchFamily="18" charset="0"/>
                        </a:rPr>
                        <a:t>Globus Project™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en-US" sz="1800" b="0" i="0" u="none" strike="noStrike" cap="none" normalizeH="0" baseline="0" dirty="0">
                          <a:ln>
                            <a:noFill/>
                          </a:ln>
                          <a:solidFill>
                            <a:schemeClr val="tx1"/>
                          </a:solidFill>
                          <a:effectLst/>
                          <a:latin typeface="Arial" charset="0"/>
                          <a:cs typeface="Times New Roman" pitchFamily="18" charset="0"/>
                        </a:rPr>
                        <a:t>globus.org</a:t>
                      </a:r>
                    </a:p>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en-US" sz="1800" b="0" i="0" u="none" strike="noStrike" cap="none" normalizeH="0" baseline="0" dirty="0">
                          <a:ln>
                            <a:noFill/>
                          </a:ln>
                          <a:solidFill>
                            <a:schemeClr val="tx1"/>
                          </a:solidFill>
                          <a:effectLst/>
                          <a:latin typeface="Arial" charset="0"/>
                          <a:cs typeface="Times New Roman" pitchFamily="18" charset="0"/>
                        </a:rPr>
                        <a:t>DARPA, DOE, NSF, NASA, </a:t>
                      </a:r>
                      <a:r>
                        <a:rPr kumimoji="0" lang="en-US" sz="1800" b="0" i="0" u="none" strike="noStrike" cap="none" normalizeH="0" baseline="0" dirty="0" err="1">
                          <a:ln>
                            <a:noFill/>
                          </a:ln>
                          <a:solidFill>
                            <a:schemeClr val="tx1"/>
                          </a:solidFill>
                          <a:effectLst/>
                          <a:latin typeface="Arial" charset="0"/>
                          <a:cs typeface="Times New Roman" pitchFamily="18" charset="0"/>
                        </a:rPr>
                        <a:t>Msoft</a:t>
                      </a:r>
                      <a:endParaRPr kumimoji="0" lang="en-US" sz="1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en-US" sz="1800" b="0" i="0" u="none" strike="noStrike" cap="none" normalizeH="0" baseline="0">
                          <a:ln>
                            <a:noFill/>
                          </a:ln>
                          <a:solidFill>
                            <a:schemeClr val="tx2"/>
                          </a:solidFill>
                          <a:effectLst/>
                          <a:latin typeface="Arial" charset="0"/>
                          <a:cs typeface="Times New Roman" pitchFamily="18" charset="0"/>
                        </a:rPr>
                        <a:t>Research on </a:t>
                      </a:r>
                      <a:r>
                        <a:rPr kumimoji="0" lang="en-US" sz="1800" b="0" i="0" u="none" strike="noStrike" cap="none" normalizeH="0" baseline="0">
                          <a:ln>
                            <a:noFill/>
                          </a:ln>
                          <a:solidFill>
                            <a:srgbClr val="FF3300"/>
                          </a:solidFill>
                          <a:effectLst/>
                          <a:latin typeface="Arial" charset="0"/>
                          <a:cs typeface="Times New Roman" pitchFamily="18" charset="0"/>
                        </a:rPr>
                        <a:t>Grid technologies</a:t>
                      </a:r>
                      <a:r>
                        <a:rPr kumimoji="0" lang="en-US" sz="1800" b="0" i="0" u="none" strike="noStrike" cap="none" normalizeH="0" baseline="0">
                          <a:ln>
                            <a:noFill/>
                          </a:ln>
                          <a:solidFill>
                            <a:schemeClr val="tx2"/>
                          </a:solidFill>
                          <a:effectLst/>
                          <a:latin typeface="Arial" charset="0"/>
                          <a:cs typeface="Times New Roman" pitchFamily="18" charset="0"/>
                        </a:rPr>
                        <a:t>; development and support of Globus Toolkit™; application and deployment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14375">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en-US" sz="1800" b="0" i="0" u="none" strike="noStrike" cap="none" normalizeH="0" baseline="0" dirty="0" err="1">
                          <a:ln>
                            <a:noFill/>
                          </a:ln>
                          <a:solidFill>
                            <a:schemeClr val="tx1"/>
                          </a:solidFill>
                          <a:effectLst/>
                          <a:latin typeface="Arial" charset="0"/>
                          <a:cs typeface="Times New Roman" pitchFamily="18" charset="0"/>
                        </a:rPr>
                        <a:t>GridLab</a:t>
                      </a:r>
                      <a:endParaRPr kumimoji="0" lang="en-US" sz="1800" b="0" i="0" u="none" strike="noStrike" cap="none" normalizeH="0" baseline="0" dirty="0">
                        <a:ln>
                          <a:noFill/>
                        </a:ln>
                        <a:solidFill>
                          <a:schemeClr val="tx1"/>
                        </a:solidFill>
                        <a:effectLst/>
                        <a:latin typeface="Arial"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en-US" sz="1800" b="0" i="0" u="none" strike="noStrike" cap="none" normalizeH="0" baseline="0" dirty="0">
                          <a:ln>
                            <a:noFill/>
                          </a:ln>
                          <a:solidFill>
                            <a:schemeClr val="tx1"/>
                          </a:solidFill>
                          <a:effectLst/>
                          <a:latin typeface="Arial" charset="0"/>
                          <a:cs typeface="Times New Roman" pitchFamily="18" charset="0"/>
                        </a:rPr>
                        <a:t>gridlab.org</a:t>
                      </a:r>
                    </a:p>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en-US" sz="1800" b="0" i="0" u="none" strike="noStrike" cap="none" normalizeH="0" baseline="0" dirty="0">
                          <a:ln>
                            <a:noFill/>
                          </a:ln>
                          <a:solidFill>
                            <a:schemeClr val="tx1"/>
                          </a:solidFill>
                          <a:effectLst/>
                          <a:latin typeface="Arial" charset="0"/>
                          <a:cs typeface="Times New Roman" pitchFamily="18" charset="0"/>
                        </a:rPr>
                        <a:t>European Union</a:t>
                      </a:r>
                      <a:endParaRPr kumimoji="0" lang="en-US" sz="1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en-US" sz="1800" b="0" i="0" u="none" strike="noStrike" cap="none" normalizeH="0" baseline="0" dirty="0">
                          <a:ln>
                            <a:noFill/>
                          </a:ln>
                          <a:solidFill>
                            <a:srgbClr val="FF3300"/>
                          </a:solidFill>
                          <a:effectLst/>
                          <a:latin typeface="Arial" charset="0"/>
                          <a:cs typeface="Times New Roman" pitchFamily="18" charset="0"/>
                        </a:rPr>
                        <a:t>Grid technologies</a:t>
                      </a:r>
                      <a:r>
                        <a:rPr kumimoji="0" lang="en-US" sz="1800" b="0" i="0" u="none" strike="noStrike" cap="none" normalizeH="0" baseline="0" dirty="0">
                          <a:ln>
                            <a:noFill/>
                          </a:ln>
                          <a:solidFill>
                            <a:schemeClr val="tx2"/>
                          </a:solidFill>
                          <a:effectLst/>
                          <a:latin typeface="Arial" charset="0"/>
                          <a:cs typeface="Times New Roman" pitchFamily="18" charset="0"/>
                        </a:rPr>
                        <a:t> and applications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92150">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en-US" sz="1800" b="0" i="0" u="none" strike="noStrike" cap="none" normalizeH="0" baseline="0">
                          <a:ln>
                            <a:noFill/>
                          </a:ln>
                          <a:solidFill>
                            <a:schemeClr val="tx1"/>
                          </a:solidFill>
                          <a:effectLst/>
                          <a:latin typeface="Arial" charset="0"/>
                          <a:cs typeface="Times New Roman" pitchFamily="18" charset="0"/>
                        </a:rPr>
                        <a:t>GridPP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en-US" sz="1800" b="0" i="0" u="none" strike="noStrike" cap="none" normalizeH="0" baseline="0" dirty="0">
                          <a:ln>
                            <a:noFill/>
                          </a:ln>
                          <a:solidFill>
                            <a:schemeClr val="tx1"/>
                          </a:solidFill>
                          <a:effectLst/>
                          <a:latin typeface="Arial" charset="0"/>
                          <a:cs typeface="Times New Roman" pitchFamily="18" charset="0"/>
                        </a:rPr>
                        <a:t>gridpp.ac.uk</a:t>
                      </a:r>
                    </a:p>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en-US" sz="1800" b="0" i="0" u="none" strike="noStrike" cap="none" normalizeH="0" baseline="0" dirty="0">
                          <a:ln>
                            <a:noFill/>
                          </a:ln>
                          <a:solidFill>
                            <a:schemeClr val="tx1"/>
                          </a:solidFill>
                          <a:effectLst/>
                          <a:latin typeface="Arial" charset="0"/>
                          <a:cs typeface="Times New Roman" pitchFamily="18" charset="0"/>
                        </a:rPr>
                        <a:t>U.K. </a:t>
                      </a:r>
                      <a:r>
                        <a:rPr kumimoji="0" lang="en-US" sz="1800" b="0" i="0" u="none" strike="noStrike" cap="none" normalizeH="0" baseline="0" dirty="0" err="1">
                          <a:ln>
                            <a:noFill/>
                          </a:ln>
                          <a:solidFill>
                            <a:schemeClr val="tx1"/>
                          </a:solidFill>
                          <a:effectLst/>
                          <a:latin typeface="Arial" charset="0"/>
                          <a:cs typeface="Times New Roman" pitchFamily="18" charset="0"/>
                        </a:rPr>
                        <a:t>eScience</a:t>
                      </a:r>
                      <a:endParaRPr kumimoji="0" lang="en-US" sz="1800" b="0" i="0" u="none" strike="noStrike" cap="none" normalizeH="0" baseline="0" dirty="0">
                        <a:ln>
                          <a:noFill/>
                        </a:ln>
                        <a:solidFill>
                          <a:schemeClr val="tx1"/>
                        </a:solidFill>
                        <a:effectLst/>
                        <a:latin typeface="Arial" charset="0"/>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en-US" sz="1800" b="0" i="0" u="none" strike="noStrike" cap="none" normalizeH="0" baseline="0" dirty="0">
                          <a:ln>
                            <a:noFill/>
                          </a:ln>
                          <a:solidFill>
                            <a:schemeClr val="tx2"/>
                          </a:solidFill>
                          <a:effectLst/>
                          <a:latin typeface="Arial" charset="0"/>
                          <a:cs typeface="Times New Roman" pitchFamily="18" charset="0"/>
                        </a:rPr>
                        <a:t>Create &amp; apply an </a:t>
                      </a:r>
                      <a:r>
                        <a:rPr kumimoji="0" lang="en-US" sz="1800" b="0" i="0" u="none" strike="noStrike" cap="none" normalizeH="0" baseline="0" dirty="0">
                          <a:ln>
                            <a:noFill/>
                          </a:ln>
                          <a:solidFill>
                            <a:srgbClr val="FF3300"/>
                          </a:solidFill>
                          <a:effectLst/>
                          <a:latin typeface="Arial" charset="0"/>
                          <a:cs typeface="Times New Roman" pitchFamily="18" charset="0"/>
                        </a:rPr>
                        <a:t>operational grid</a:t>
                      </a:r>
                      <a:r>
                        <a:rPr kumimoji="0" lang="en-US" sz="1800" b="0" i="0" u="none" strike="noStrike" cap="none" normalizeH="0" baseline="0" dirty="0">
                          <a:ln>
                            <a:noFill/>
                          </a:ln>
                          <a:solidFill>
                            <a:schemeClr val="tx2"/>
                          </a:solidFill>
                          <a:effectLst/>
                          <a:latin typeface="Arial" charset="0"/>
                          <a:cs typeface="Times New Roman" pitchFamily="18" charset="0"/>
                        </a:rPr>
                        <a:t> within the U.K. for particle </a:t>
                      </a:r>
                      <a:r>
                        <a:rPr kumimoji="0" lang="en-US" sz="1800" b="0" i="0" u="none" strike="noStrike" cap="none" normalizeH="0" baseline="0" dirty="0">
                          <a:ln>
                            <a:noFill/>
                          </a:ln>
                          <a:solidFill>
                            <a:srgbClr val="FF3300"/>
                          </a:solidFill>
                          <a:effectLst/>
                          <a:latin typeface="Arial" charset="0"/>
                          <a:cs typeface="Times New Roman" pitchFamily="18" charset="0"/>
                        </a:rPr>
                        <a:t>physics</a:t>
                      </a:r>
                      <a:r>
                        <a:rPr kumimoji="0" lang="en-US" sz="1800" b="0" i="0" u="none" strike="noStrike" cap="none" normalizeH="0" baseline="0" dirty="0">
                          <a:ln>
                            <a:noFill/>
                          </a:ln>
                          <a:solidFill>
                            <a:schemeClr val="tx2"/>
                          </a:solidFill>
                          <a:effectLst/>
                          <a:latin typeface="Arial" charset="0"/>
                          <a:cs typeface="Times New Roman" pitchFamily="18" charset="0"/>
                        </a:rPr>
                        <a:t> research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93738">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en-US" sz="1800" b="0" i="0" u="none" strike="noStrike" cap="none" normalizeH="0" baseline="0">
                          <a:ln>
                            <a:noFill/>
                          </a:ln>
                          <a:solidFill>
                            <a:schemeClr val="tx1"/>
                          </a:solidFill>
                          <a:effectLst/>
                          <a:latin typeface="Arial" charset="0"/>
                          <a:cs typeface="Times New Roman" pitchFamily="18" charset="0"/>
                        </a:rPr>
                        <a:t>Grid Research Integration Dev. &amp; Support Center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en-US" sz="1800" b="0" i="0" u="none" strike="noStrike" cap="none" normalizeH="0" baseline="0" dirty="0">
                          <a:ln>
                            <a:noFill/>
                          </a:ln>
                          <a:solidFill>
                            <a:schemeClr val="tx1"/>
                          </a:solidFill>
                          <a:effectLst/>
                          <a:latin typeface="Arial" charset="0"/>
                          <a:cs typeface="Times New Roman" pitchFamily="18" charset="0"/>
                        </a:rPr>
                        <a:t>grids-center.org</a:t>
                      </a:r>
                    </a:p>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en-US" sz="1800" b="0" i="0" u="none" strike="noStrike" cap="none" normalizeH="0" baseline="0" dirty="0">
                          <a:ln>
                            <a:noFill/>
                          </a:ln>
                          <a:solidFill>
                            <a:schemeClr val="tx1"/>
                          </a:solidFill>
                          <a:effectLst/>
                          <a:latin typeface="Arial" charset="0"/>
                          <a:cs typeface="Times New Roman" pitchFamily="18" charset="0"/>
                        </a:rPr>
                        <a:t>NSF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0000"/>
                        <a:buFont typeface="Wingdings" pitchFamily="2" charset="2"/>
                        <a:buNone/>
                        <a:tabLst/>
                      </a:pPr>
                      <a:r>
                        <a:rPr kumimoji="0" lang="en-US" sz="1800" b="0" i="0" u="none" strike="noStrike" cap="none" normalizeH="0" baseline="0" dirty="0">
                          <a:ln>
                            <a:noFill/>
                          </a:ln>
                          <a:solidFill>
                            <a:schemeClr val="tx2"/>
                          </a:solidFill>
                          <a:effectLst/>
                          <a:latin typeface="Arial" charset="0"/>
                          <a:cs typeface="Times New Roman" pitchFamily="18" charset="0"/>
                        </a:rPr>
                        <a:t>Integration, deployment, support of the NSF </a:t>
                      </a:r>
                      <a:r>
                        <a:rPr kumimoji="0" lang="en-US" sz="1800" b="0" i="0" u="none" strike="noStrike" cap="none" normalizeH="0" baseline="0" dirty="0">
                          <a:ln>
                            <a:noFill/>
                          </a:ln>
                          <a:solidFill>
                            <a:srgbClr val="FF3300"/>
                          </a:solidFill>
                          <a:effectLst/>
                          <a:latin typeface="Arial" charset="0"/>
                          <a:cs typeface="Times New Roman" pitchFamily="18" charset="0"/>
                        </a:rPr>
                        <a:t>Middleware Infrastructure</a:t>
                      </a:r>
                      <a:r>
                        <a:rPr kumimoji="0" lang="en-US" sz="1800" b="0" i="0" u="none" strike="noStrike" cap="none" normalizeH="0" baseline="0" dirty="0">
                          <a:ln>
                            <a:noFill/>
                          </a:ln>
                          <a:solidFill>
                            <a:schemeClr val="tx2"/>
                          </a:solidFill>
                          <a:effectLst/>
                          <a:latin typeface="Arial" charset="0"/>
                          <a:cs typeface="Times New Roman" pitchFamily="18" charset="0"/>
                        </a:rPr>
                        <a:t> for research &amp; education</a:t>
                      </a:r>
                      <a:endParaRPr kumimoji="0" lang="en-US" sz="1800" b="0" i="0" u="none" strike="noStrike" cap="none" normalizeH="0" baseline="0" dirty="0">
                        <a:ln>
                          <a:noFill/>
                        </a:ln>
                        <a:solidFill>
                          <a:schemeClr val="tx2"/>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 name="Footer Placeholder 1"/>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1823228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goal of grid computing is to explore fast solutions for large-scale computing problems. This objective is shared by computer clusters and massively parallel processor (MPP) systems</a:t>
            </a:r>
          </a:p>
        </p:txBody>
      </p:sp>
      <p:sp>
        <p:nvSpPr>
          <p:cNvPr id="3" name="Slide Number Placeholder 2"/>
          <p:cNvSpPr>
            <a:spLocks noGrp="1"/>
          </p:cNvSpPr>
          <p:nvPr>
            <p:ph type="sldNum" sz="quarter" idx="12"/>
          </p:nvPr>
        </p:nvSpPr>
        <p:spPr/>
        <p:txBody>
          <a:bodyPr/>
          <a:lstStyle/>
          <a:p>
            <a:fld id="{108BC8CE-00A2-4570-A7C4-CF89774406DD}" type="slidenum">
              <a:rPr lang="en-IN" smtClean="0"/>
              <a:pPr/>
              <a:t>27</a:t>
            </a:fld>
            <a:endParaRPr lang="en-IN"/>
          </a:p>
        </p:txBody>
      </p:sp>
      <p:sp>
        <p:nvSpPr>
          <p:cNvPr id="4" name="Footer Placeholder 3"/>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3368117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08BC8CE-00A2-4570-A7C4-CF89774406DD}" type="slidenum">
              <a:rPr lang="en-IN" smtClean="0"/>
              <a:pPr/>
              <a:t>28</a:t>
            </a:fld>
            <a:endParaRPr lang="en-IN"/>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3363" y="1641021"/>
            <a:ext cx="7878537" cy="324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276349" y="387128"/>
            <a:ext cx="9949543" cy="369332"/>
          </a:xfrm>
          <a:prstGeom prst="rect">
            <a:avLst/>
          </a:prstGeom>
        </p:spPr>
        <p:txBody>
          <a:bodyPr wrap="square">
            <a:spAutoFit/>
          </a:bodyPr>
          <a:lstStyle/>
          <a:p>
            <a:r>
              <a:rPr lang="en-US" b="1" dirty="0">
                <a:latin typeface="Times New Roman" pitchFamily="18" charset="0"/>
                <a:cs typeface="Times New Roman" pitchFamily="18" charset="0"/>
              </a:rPr>
              <a:t>The layered grid service protocols and their relationship with the Internet service protocols</a:t>
            </a:r>
          </a:p>
        </p:txBody>
      </p:sp>
      <p:sp>
        <p:nvSpPr>
          <p:cNvPr id="37" name="Rectangle 3"/>
          <p:cNvSpPr>
            <a:spLocks noChangeArrowheads="1"/>
          </p:cNvSpPr>
          <p:nvPr/>
        </p:nvSpPr>
        <p:spPr bwMode="auto">
          <a:xfrm>
            <a:off x="5427320" y="2228850"/>
            <a:ext cx="2741613" cy="201613"/>
          </a:xfrm>
          <a:prstGeom prst="rect">
            <a:avLst/>
          </a:prstGeom>
          <a:solidFill>
            <a:srgbClr val="FF7C80"/>
          </a:solidFill>
          <a:ln w="12700">
            <a:solidFill>
              <a:schemeClr val="tx1"/>
            </a:solidFill>
            <a:miter lim="800000"/>
            <a:headEnd type="none" w="sm" len="sm"/>
            <a:tailEnd type="none" w="sm" len="sm"/>
          </a:ln>
          <a:effectLst/>
        </p:spPr>
        <p:txBody>
          <a:bodyPr wrap="none" anchor="ctr"/>
          <a:lstStyle/>
          <a:p>
            <a:pPr algn="ctr" eaLnBrk="0" hangingPunct="0"/>
            <a:r>
              <a:rPr kumimoji="0" lang="en-US" altLang="zh-TW" sz="1600" dirty="0">
                <a:latin typeface="Verdana" pitchFamily="34" charset="0"/>
              </a:rPr>
              <a:t>Languages/Frameworks</a:t>
            </a:r>
          </a:p>
        </p:txBody>
      </p:sp>
      <p:sp>
        <p:nvSpPr>
          <p:cNvPr id="38" name="Text Box 9"/>
          <p:cNvSpPr txBox="1">
            <a:spLocks noChangeArrowheads="1"/>
          </p:cNvSpPr>
          <p:nvPr/>
        </p:nvSpPr>
        <p:spPr bwMode="auto">
          <a:xfrm>
            <a:off x="5887696" y="2791050"/>
            <a:ext cx="2281237" cy="274638"/>
          </a:xfrm>
          <a:prstGeom prst="rect">
            <a:avLst/>
          </a:prstGeom>
          <a:noFill/>
          <a:ln w="12700">
            <a:noFill/>
            <a:miter lim="800000"/>
            <a:headEnd type="none" w="sm" len="sm"/>
            <a:tailEnd type="none" w="sm" len="sm"/>
          </a:ln>
          <a:effectLst/>
        </p:spPr>
        <p:txBody>
          <a:bodyPr wrap="none">
            <a:spAutoFit/>
          </a:bodyPr>
          <a:lstStyle/>
          <a:p>
            <a:pPr eaLnBrk="0" hangingPunct="0"/>
            <a:r>
              <a:rPr kumimoji="0" lang="en-US" altLang="zh-TW" sz="1200" dirty="0">
                <a:latin typeface="Verdana" pitchFamily="34" charset="0"/>
              </a:rPr>
              <a:t>Collective Service Protocols</a:t>
            </a:r>
          </a:p>
        </p:txBody>
      </p:sp>
      <p:sp>
        <p:nvSpPr>
          <p:cNvPr id="39" name="Text Box 12"/>
          <p:cNvSpPr txBox="1">
            <a:spLocks noChangeArrowheads="1"/>
          </p:cNvSpPr>
          <p:nvPr/>
        </p:nvSpPr>
        <p:spPr bwMode="auto">
          <a:xfrm>
            <a:off x="5682343" y="3262652"/>
            <a:ext cx="2179863" cy="461665"/>
          </a:xfrm>
          <a:prstGeom prst="rect">
            <a:avLst/>
          </a:prstGeom>
          <a:noFill/>
          <a:ln w="12700">
            <a:noFill/>
            <a:miter lim="800000"/>
            <a:headEnd type="none" w="sm" len="sm"/>
            <a:tailEnd type="none" w="sm" len="sm"/>
          </a:ln>
          <a:effectLst/>
        </p:spPr>
        <p:txBody>
          <a:bodyPr wrap="square">
            <a:spAutoFit/>
          </a:bodyPr>
          <a:lstStyle/>
          <a:p>
            <a:pPr eaLnBrk="0" hangingPunct="0"/>
            <a:r>
              <a:rPr kumimoji="0" lang="en-US" altLang="zh-TW" sz="1200" dirty="0">
                <a:latin typeface="Verdana" pitchFamily="34" charset="0"/>
              </a:rPr>
              <a:t>Resource Service Protocols</a:t>
            </a:r>
          </a:p>
        </p:txBody>
      </p:sp>
      <p:sp>
        <p:nvSpPr>
          <p:cNvPr id="2" name="Footer Placeholder 1"/>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4204492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08BC8CE-00A2-4570-A7C4-CF89774406DD}" type="slidenum">
              <a:rPr lang="en-IN" smtClean="0"/>
              <a:pPr/>
              <a:t>29</a:t>
            </a:fld>
            <a:endParaRPr lang="en-IN"/>
          </a:p>
        </p:txBody>
      </p:sp>
      <p:sp>
        <p:nvSpPr>
          <p:cNvPr id="4" name="Title 3"/>
          <p:cNvSpPr>
            <a:spLocks noGrp="1"/>
          </p:cNvSpPr>
          <p:nvPr>
            <p:ph type="title"/>
          </p:nvPr>
        </p:nvSpPr>
        <p:spPr>
          <a:xfrm>
            <a:off x="838200" y="365125"/>
            <a:ext cx="9048750" cy="663575"/>
          </a:xfrm>
        </p:spPr>
        <p:txBody>
          <a:bodyPr>
            <a:normAutofit fontScale="90000"/>
          </a:bodyPr>
          <a:lstStyle/>
          <a:p>
            <a:r>
              <a:rPr lang="en-US" dirty="0"/>
              <a:t>Grid Architecture</a:t>
            </a:r>
          </a:p>
        </p:txBody>
      </p:sp>
      <p:pic>
        <p:nvPicPr>
          <p:cNvPr id="5" name="Picture 2"/>
          <p:cNvPicPr>
            <a:picLocks noChangeAspect="1" noChangeArrowheads="1"/>
          </p:cNvPicPr>
          <p:nvPr/>
        </p:nvPicPr>
        <p:blipFill>
          <a:blip r:embed="rId2" cstate="print"/>
          <a:srcRect/>
          <a:stretch>
            <a:fillRect/>
          </a:stretch>
        </p:blipFill>
        <p:spPr bwMode="auto">
          <a:xfrm>
            <a:off x="1805442" y="1067031"/>
            <a:ext cx="8410575" cy="510540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2153114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DF16C9-BC9E-4826-938B-94D7D14405DA}"/>
              </a:ext>
            </a:extLst>
          </p:cNvPr>
          <p:cNvSpPr>
            <a:spLocks noGrp="1"/>
          </p:cNvSpPr>
          <p:nvPr>
            <p:ph type="title"/>
          </p:nvPr>
        </p:nvSpPr>
        <p:spPr/>
        <p:txBody>
          <a:bodyPr/>
          <a:lstStyle/>
          <a:p>
            <a:br>
              <a:rPr lang="en-US" dirty="0"/>
            </a:br>
            <a:r>
              <a:rPr lang="en-US" b="1" dirty="0"/>
              <a:t>Distributed Computing </a:t>
            </a:r>
          </a:p>
        </p:txBody>
      </p:sp>
      <p:sp>
        <p:nvSpPr>
          <p:cNvPr id="5" name="Slide Number Placeholder 4"/>
          <p:cNvSpPr>
            <a:spLocks noGrp="1"/>
          </p:cNvSpPr>
          <p:nvPr>
            <p:ph type="sldNum" sz="quarter" idx="12"/>
          </p:nvPr>
        </p:nvSpPr>
        <p:spPr/>
        <p:txBody>
          <a:bodyPr/>
          <a:lstStyle/>
          <a:p>
            <a:fld id="{108BC8CE-00A2-4570-A7C4-CF89774406DD}" type="slidenum">
              <a:rPr lang="en-IN" smtClean="0"/>
              <a:pPr/>
              <a:t>3</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0830" y="1852499"/>
            <a:ext cx="6127262" cy="3979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9914658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08BC8CE-00A2-4570-A7C4-CF89774406DD}" type="slidenum">
              <a:rPr lang="en-IN" smtClean="0"/>
              <a:pPr/>
              <a:t>30</a:t>
            </a:fld>
            <a:endParaRPr lang="en-IN"/>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325" y="1362075"/>
            <a:ext cx="8515350"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617658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08BC8CE-00A2-4570-A7C4-CF89774406DD}" type="slidenum">
              <a:rPr lang="en-IN" smtClean="0"/>
              <a:pPr/>
              <a:t>31</a:t>
            </a:fld>
            <a:endParaRPr lang="en-IN"/>
          </a:p>
        </p:txBody>
      </p:sp>
      <p:graphicFrame>
        <p:nvGraphicFramePr>
          <p:cNvPr id="5" name="Table 4"/>
          <p:cNvGraphicFramePr>
            <a:graphicFrameLocks noGrp="1"/>
          </p:cNvGraphicFramePr>
          <p:nvPr>
            <p:extLst>
              <p:ext uri="{D42A27DB-BD31-4B8C-83A1-F6EECF244321}">
                <p14:modId xmlns:p14="http://schemas.microsoft.com/office/powerpoint/2010/main" val="2162653159"/>
              </p:ext>
            </p:extLst>
          </p:nvPr>
        </p:nvGraphicFramePr>
        <p:xfrm>
          <a:off x="2032000" y="719666"/>
          <a:ext cx="8128000" cy="22961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r>
                        <a:rPr lang="en-US" dirty="0"/>
                        <a:t>Grid Family</a:t>
                      </a:r>
                    </a:p>
                  </a:txBody>
                  <a:tcPr/>
                </a:tc>
                <a:tc>
                  <a:txBody>
                    <a:bodyPr/>
                    <a:lstStyle/>
                    <a:p>
                      <a:r>
                        <a:rPr lang="en-US" dirty="0"/>
                        <a:t>Reference</a:t>
                      </a:r>
                    </a:p>
                  </a:txBody>
                  <a:tcPr/>
                </a:tc>
                <a:extLst>
                  <a:ext uri="{0D108BD9-81ED-4DB2-BD59-A6C34878D82A}">
                    <a16:rowId xmlns:a16="http://schemas.microsoft.com/office/drawing/2014/main" val="10000"/>
                  </a:ext>
                </a:extLst>
              </a:tr>
              <a:tr h="370840">
                <a:tc>
                  <a:txBody>
                    <a:bodyPr/>
                    <a:lstStyle/>
                    <a:p>
                      <a:r>
                        <a:rPr lang="en-US" dirty="0"/>
                        <a:t>Computational Grids</a:t>
                      </a:r>
                      <a:r>
                        <a:rPr lang="en-US" baseline="0" dirty="0"/>
                        <a:t> </a:t>
                      </a:r>
                      <a:r>
                        <a:rPr lang="en-US" b="1" baseline="0" dirty="0"/>
                        <a:t>or</a:t>
                      </a:r>
                      <a:r>
                        <a:rPr lang="en-US" baseline="0" dirty="0"/>
                        <a:t> Data Grids</a:t>
                      </a:r>
                      <a:endParaRPr lang="en-US" dirty="0"/>
                    </a:p>
                  </a:txBody>
                  <a:tcPr/>
                </a:tc>
                <a:tc>
                  <a:txBody>
                    <a:bodyPr/>
                    <a:lstStyle/>
                    <a:p>
                      <a:r>
                        <a:rPr lang="en-US" dirty="0" err="1"/>
                        <a:t>TeraGrid</a:t>
                      </a:r>
                      <a:r>
                        <a:rPr lang="en-US" dirty="0"/>
                        <a:t> (US), </a:t>
                      </a:r>
                      <a:r>
                        <a:rPr lang="en-US" dirty="0" err="1"/>
                        <a:t>DataGrid</a:t>
                      </a:r>
                      <a:r>
                        <a:rPr lang="en-US" dirty="0"/>
                        <a:t> (EU), </a:t>
                      </a:r>
                      <a:r>
                        <a:rPr lang="en-US" dirty="0" err="1"/>
                        <a:t>ChinaGrid</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NAS (NASA), </a:t>
                      </a:r>
                      <a:r>
                        <a:rPr lang="en-US" dirty="0" err="1"/>
                        <a:t>GriPhyN</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0001"/>
                  </a:ext>
                </a:extLst>
              </a:tr>
              <a:tr h="370840">
                <a:tc>
                  <a:txBody>
                    <a:bodyPr/>
                    <a:lstStyle/>
                    <a:p>
                      <a:r>
                        <a:rPr lang="en-US" dirty="0"/>
                        <a:t>Information Grids</a:t>
                      </a:r>
                      <a:r>
                        <a:rPr lang="en-US" baseline="0" dirty="0"/>
                        <a:t> </a:t>
                      </a:r>
                      <a:r>
                        <a:rPr lang="en-US" b="1" baseline="0" dirty="0"/>
                        <a:t>or</a:t>
                      </a:r>
                      <a:r>
                        <a:rPr lang="en-US" baseline="0" dirty="0"/>
                        <a:t> Knowledge Grids</a:t>
                      </a:r>
                      <a:endParaRPr lang="en-US" dirty="0"/>
                    </a:p>
                  </a:txBody>
                  <a:tcPr/>
                </a:tc>
                <a:tc>
                  <a:txBody>
                    <a:bodyPr/>
                    <a:lstStyle/>
                    <a:p>
                      <a:r>
                        <a:rPr lang="en-US" dirty="0"/>
                        <a:t>Semantic</a:t>
                      </a:r>
                      <a:r>
                        <a:rPr lang="en-US" baseline="0" dirty="0"/>
                        <a:t> Grid, BOINC (</a:t>
                      </a:r>
                      <a:r>
                        <a:rPr lang="en-US" baseline="0" dirty="0" err="1"/>
                        <a:t>Berkerly</a:t>
                      </a:r>
                      <a:r>
                        <a:rPr lang="en-US" baseline="0" dirty="0"/>
                        <a:t>) </a:t>
                      </a:r>
                    </a:p>
                    <a:p>
                      <a:endParaRPr lang="en-US" dirty="0"/>
                    </a:p>
                  </a:txBody>
                  <a:tcPr/>
                </a:tc>
                <a:extLst>
                  <a:ext uri="{0D108BD9-81ED-4DB2-BD59-A6C34878D82A}">
                    <a16:rowId xmlns:a16="http://schemas.microsoft.com/office/drawing/2014/main" val="10002"/>
                  </a:ext>
                </a:extLst>
              </a:tr>
              <a:tr h="370840">
                <a:tc>
                  <a:txBody>
                    <a:bodyPr/>
                    <a:lstStyle/>
                    <a:p>
                      <a:r>
                        <a:rPr lang="en-US" dirty="0"/>
                        <a:t>Business Grids</a:t>
                      </a:r>
                      <a:r>
                        <a:rPr lang="en-US" baseline="0" dirty="0"/>
                        <a:t> </a:t>
                      </a:r>
                      <a:r>
                        <a:rPr lang="en-US" b="1" baseline="0" dirty="0"/>
                        <a:t>or</a:t>
                      </a:r>
                      <a:r>
                        <a:rPr lang="en-US" baseline="0" dirty="0"/>
                        <a:t> P2P/Volunteer Grids</a:t>
                      </a:r>
                      <a:endParaRPr lang="en-US" dirty="0"/>
                    </a:p>
                  </a:txBody>
                  <a:tcPr/>
                </a:tc>
                <a:tc>
                  <a:txBody>
                    <a:bodyPr/>
                    <a:lstStyle/>
                    <a:p>
                      <a:r>
                        <a:rPr lang="en-US" dirty="0" err="1"/>
                        <a:t>SETI@Home</a:t>
                      </a:r>
                      <a:r>
                        <a:rPr lang="en-US" dirty="0"/>
                        <a:t>, HP </a:t>
                      </a:r>
                      <a:r>
                        <a:rPr lang="en-US" dirty="0" err="1"/>
                        <a:t>eSpeak</a:t>
                      </a:r>
                      <a:r>
                        <a:rPr lang="en-US" dirty="0"/>
                        <a:t>,</a:t>
                      </a:r>
                      <a:r>
                        <a:rPr lang="en-US" baseline="0" dirty="0"/>
                        <a:t> </a:t>
                      </a:r>
                      <a:r>
                        <a:rPr lang="en-US" baseline="0" dirty="0" err="1"/>
                        <a:t>LHC@Home</a:t>
                      </a:r>
                      <a:endParaRPr lang="en-US" dirty="0"/>
                    </a:p>
                  </a:txBody>
                  <a:tcPr/>
                </a:tc>
                <a:extLst>
                  <a:ext uri="{0D108BD9-81ED-4DB2-BD59-A6C34878D82A}">
                    <a16:rowId xmlns:a16="http://schemas.microsoft.com/office/drawing/2014/main" val="10003"/>
                  </a:ext>
                </a:extLst>
              </a:tr>
            </a:tbl>
          </a:graphicData>
        </a:graphic>
      </p:graphicFrame>
      <p:sp>
        <p:nvSpPr>
          <p:cNvPr id="6" name="AutoShape 2" descr="https://upload.wikimedia.org/wikipedia/commons/9/96/UCSD_TeraGrid.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3331028"/>
            <a:ext cx="2955018" cy="2249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6914602" y="3885613"/>
            <a:ext cx="3375668" cy="646331"/>
          </a:xfrm>
          <a:prstGeom prst="rect">
            <a:avLst/>
          </a:prstGeom>
        </p:spPr>
        <p:txBody>
          <a:bodyPr wrap="none">
            <a:spAutoFit/>
          </a:bodyPr>
          <a:lstStyle/>
          <a:p>
            <a:r>
              <a:rPr lang="en-US" b="1" dirty="0">
                <a:hlinkClick r:id="rId3"/>
              </a:rPr>
              <a:t>http://www.gridcomputing.com/</a:t>
            </a:r>
            <a:endParaRPr lang="en-US" b="1" dirty="0"/>
          </a:p>
          <a:p>
            <a:endParaRPr lang="en-US" dirty="0"/>
          </a:p>
        </p:txBody>
      </p:sp>
      <p:pic>
        <p:nvPicPr>
          <p:cNvPr id="9" name="Picture 2"/>
          <p:cNvPicPr>
            <a:picLocks noChangeAspect="1" noChangeArrowheads="1"/>
          </p:cNvPicPr>
          <p:nvPr/>
        </p:nvPicPr>
        <p:blipFill>
          <a:blip r:embed="rId4" cstate="print"/>
          <a:srcRect/>
          <a:stretch>
            <a:fillRect/>
          </a:stretch>
        </p:blipFill>
        <p:spPr bwMode="auto">
          <a:xfrm>
            <a:off x="3494313" y="3331028"/>
            <a:ext cx="2455089" cy="3032304"/>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3396576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08BC8CE-00A2-4570-A7C4-CF89774406DD}" type="slidenum">
              <a:rPr lang="en-IN" smtClean="0"/>
              <a:pPr/>
              <a:t>32</a:t>
            </a:fld>
            <a:endParaRPr lang="en-I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2769" y="169080"/>
            <a:ext cx="6719887" cy="53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0956" y="2505670"/>
            <a:ext cx="6096000" cy="923330"/>
          </a:xfrm>
          <a:prstGeom prst="rect">
            <a:avLst/>
          </a:prstGeom>
        </p:spPr>
        <p:txBody>
          <a:bodyPr>
            <a:spAutoFit/>
          </a:bodyPr>
          <a:lstStyle/>
          <a:p>
            <a:r>
              <a:rPr lang="en-US" b="1" dirty="0"/>
              <a:t>1 BOINC credit= 1 Cobblestone</a:t>
            </a:r>
            <a:br>
              <a:rPr lang="en-US" b="1" dirty="0"/>
            </a:br>
            <a:r>
              <a:rPr lang="en-US" b="1" dirty="0"/>
              <a:t>= 1/100 day of CPU time @ 1 GFLOPs/second</a:t>
            </a:r>
            <a:br>
              <a:rPr lang="en-US" b="1" dirty="0"/>
            </a:br>
            <a:r>
              <a:rPr lang="en-US" b="1" dirty="0"/>
              <a:t>= 864 GFLOPs (billion instructions)</a:t>
            </a:r>
          </a:p>
        </p:txBody>
      </p:sp>
      <p:sp>
        <p:nvSpPr>
          <p:cNvPr id="2" name="Footer Placeholder 1"/>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1991074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08BC8CE-00A2-4570-A7C4-CF89774406DD}" type="slidenum">
              <a:rPr lang="en-IN" smtClean="0"/>
              <a:pPr/>
              <a:t>33</a:t>
            </a:fld>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0" y="1119188"/>
            <a:ext cx="6477000"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4038919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08BC8CE-00A2-4570-A7C4-CF89774406DD}" type="slidenum">
              <a:rPr lang="en-IN" smtClean="0"/>
              <a:pPr/>
              <a:t>34</a:t>
            </a:fld>
            <a:endParaRPr lang="en-IN"/>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8913" y="490538"/>
            <a:ext cx="6734175" cy="587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299519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47056" y="971550"/>
            <a:ext cx="10406743" cy="5205413"/>
          </a:xfrm>
        </p:spPr>
        <p:txBody>
          <a:bodyPr>
            <a:normAutofit/>
          </a:bodyPr>
          <a:lstStyle/>
          <a:p>
            <a:pPr marL="0" indent="0" algn="just">
              <a:buNone/>
            </a:pPr>
            <a:r>
              <a:rPr lang="en-US" dirty="0" err="1"/>
              <a:t>LHC@Home</a:t>
            </a:r>
            <a:r>
              <a:rPr lang="en-US" dirty="0"/>
              <a:t> is a volunteer computing platform where you donate idle time on your computer to help physicists compare theory with experiment, in the search for new fundamental particles and answers to questions about the </a:t>
            </a:r>
            <a:r>
              <a:rPr lang="en-US" dirty="0" err="1"/>
              <a:t>Univ</a:t>
            </a:r>
            <a:endParaRPr lang="en-US" dirty="0"/>
          </a:p>
          <a:p>
            <a:pPr marL="0" indent="0" algn="just">
              <a:buNone/>
            </a:pPr>
            <a:endParaRPr lang="en-US" dirty="0"/>
          </a:p>
          <a:p>
            <a:pPr marL="0" indent="0" algn="just">
              <a:buNone/>
            </a:pPr>
            <a:r>
              <a:rPr lang="en-US" dirty="0"/>
              <a:t>The Large Hadron Collider (LHC) is the world’s largest and most powerful </a:t>
            </a:r>
            <a:r>
              <a:rPr lang="en-US" u="sng" dirty="0">
                <a:hlinkClick r:id="rId2"/>
              </a:rPr>
              <a:t>particle accelerator</a:t>
            </a:r>
            <a:r>
              <a:rPr lang="en-US" dirty="0"/>
              <a:t>.</a:t>
            </a:r>
          </a:p>
          <a:p>
            <a:pPr marL="0" indent="0" algn="just">
              <a:buNone/>
            </a:pPr>
            <a:endParaRPr lang="en-US" dirty="0"/>
          </a:p>
          <a:p>
            <a:pPr marL="0" indent="0" algn="just">
              <a:buNone/>
            </a:pPr>
            <a:r>
              <a:rPr lang="en-US" dirty="0"/>
              <a:t>Refer: </a:t>
            </a:r>
            <a:r>
              <a:rPr lang="en-US" dirty="0">
                <a:hlinkClick r:id="rId3"/>
              </a:rPr>
              <a:t>https://lhcathome.web.cern.ch/</a:t>
            </a:r>
            <a:endParaRPr lang="en-US" dirty="0"/>
          </a:p>
          <a:p>
            <a:pPr marL="0" indent="0" algn="just">
              <a:buNone/>
            </a:pPr>
            <a:r>
              <a:rPr lang="en-US" dirty="0"/>
              <a:t>	 </a:t>
            </a:r>
            <a:r>
              <a:rPr lang="en-US" u="sng" dirty="0">
                <a:hlinkClick r:id="rId4"/>
              </a:rPr>
              <a:t>http://www.gridrepublic.org/</a:t>
            </a:r>
            <a:endParaRPr lang="en-US" dirty="0"/>
          </a:p>
          <a:p>
            <a:pPr marL="0" indent="0" algn="just">
              <a:buNone/>
            </a:pPr>
            <a:endParaRPr lang="en-US" dirty="0"/>
          </a:p>
        </p:txBody>
      </p:sp>
      <p:sp>
        <p:nvSpPr>
          <p:cNvPr id="3" name="Slide Number Placeholder 2"/>
          <p:cNvSpPr>
            <a:spLocks noGrp="1"/>
          </p:cNvSpPr>
          <p:nvPr>
            <p:ph type="sldNum" sz="quarter" idx="12"/>
          </p:nvPr>
        </p:nvSpPr>
        <p:spPr/>
        <p:txBody>
          <a:bodyPr/>
          <a:lstStyle/>
          <a:p>
            <a:fld id="{108BC8CE-00A2-4570-A7C4-CF89774406DD}" type="slidenum">
              <a:rPr lang="en-IN" smtClean="0"/>
              <a:pPr/>
              <a:t>35</a:t>
            </a:fld>
            <a:endParaRPr lang="en-IN"/>
          </a:p>
        </p:txBody>
      </p:sp>
      <p:sp>
        <p:nvSpPr>
          <p:cNvPr id="4" name="Footer Placeholder 3"/>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4225843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08BC8CE-00A2-4570-A7C4-CF89774406DD}" type="slidenum">
              <a:rPr lang="en-IN" smtClean="0"/>
              <a:pPr/>
              <a:t>36</a:t>
            </a:fld>
            <a:endParaRPr lang="en-IN"/>
          </a:p>
        </p:txBody>
      </p:sp>
      <p:sp>
        <p:nvSpPr>
          <p:cNvPr id="4" name="Title 3"/>
          <p:cNvSpPr>
            <a:spLocks noGrp="1"/>
          </p:cNvSpPr>
          <p:nvPr>
            <p:ph type="title"/>
          </p:nvPr>
        </p:nvSpPr>
        <p:spPr/>
        <p:txBody>
          <a:bodyPr/>
          <a:lstStyle/>
          <a:p>
            <a:r>
              <a:rPr lang="en-US" b="1" dirty="0">
                <a:latin typeface="Times New Roman" pitchFamily="18" charset="0"/>
                <a:cs typeface="Times New Roman" pitchFamily="18" charset="0"/>
              </a:rPr>
              <a:t>Grid Topologies</a:t>
            </a:r>
            <a:endParaRPr lang="en-US" dirty="0"/>
          </a:p>
        </p:txBody>
      </p:sp>
      <p:pic>
        <p:nvPicPr>
          <p:cNvPr id="5" name="Picture 2"/>
          <p:cNvPicPr>
            <a:picLocks noGrp="1" noChangeAspect="1" noChangeArrowheads="1"/>
          </p:cNvPicPr>
          <p:nvPr>
            <p:ph idx="1"/>
          </p:nvPr>
        </p:nvPicPr>
        <p:blipFill>
          <a:blip r:embed="rId2" cstate="print"/>
          <a:srcRect/>
          <a:stretch>
            <a:fillRect/>
          </a:stretch>
        </p:blipFill>
        <p:spPr bwMode="auto">
          <a:xfrm>
            <a:off x="2687410" y="1989478"/>
            <a:ext cx="5599340" cy="31458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Footer Placeholder 1"/>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1767977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08BC8CE-00A2-4570-A7C4-CF89774406DD}" type="slidenum">
              <a:rPr lang="en-IN" smtClean="0"/>
              <a:pPr/>
              <a:t>37</a:t>
            </a:fld>
            <a:endParaRPr lang="en-IN"/>
          </a:p>
        </p:txBody>
      </p:sp>
      <p:sp>
        <p:nvSpPr>
          <p:cNvPr id="4" name="Title 3"/>
          <p:cNvSpPr>
            <a:spLocks noGrp="1"/>
          </p:cNvSpPr>
          <p:nvPr>
            <p:ph type="title"/>
          </p:nvPr>
        </p:nvSpPr>
        <p:spPr/>
        <p:txBody>
          <a:bodyPr/>
          <a:lstStyle/>
          <a:p>
            <a:r>
              <a:rPr lang="en-US" dirty="0"/>
              <a:t>Intra grid</a:t>
            </a:r>
            <a:br>
              <a:rPr lang="en-US" dirty="0"/>
            </a:br>
            <a:endParaRPr lang="en-US" dirty="0"/>
          </a:p>
        </p:txBody>
      </p:sp>
      <p:pic>
        <p:nvPicPr>
          <p:cNvPr id="5" name="Picture 2"/>
          <p:cNvPicPr>
            <a:picLocks noGrp="1" noChangeAspect="1" noChangeArrowheads="1"/>
          </p:cNvPicPr>
          <p:nvPr>
            <p:ph idx="1"/>
          </p:nvPr>
        </p:nvPicPr>
        <p:blipFill>
          <a:blip r:embed="rId2" cstate="print"/>
          <a:srcRect/>
          <a:stretch>
            <a:fillRect/>
          </a:stretch>
        </p:blipFill>
        <p:spPr bwMode="auto">
          <a:xfrm>
            <a:off x="2204358" y="1428713"/>
            <a:ext cx="6153830" cy="4068006"/>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1416775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08BC8CE-00A2-4570-A7C4-CF89774406DD}" type="slidenum">
              <a:rPr lang="en-IN" smtClean="0"/>
              <a:pPr/>
              <a:t>38</a:t>
            </a:fld>
            <a:endParaRPr lang="en-IN"/>
          </a:p>
        </p:txBody>
      </p:sp>
      <p:sp>
        <p:nvSpPr>
          <p:cNvPr id="4" name="Title 3"/>
          <p:cNvSpPr>
            <a:spLocks noGrp="1"/>
          </p:cNvSpPr>
          <p:nvPr>
            <p:ph type="title"/>
          </p:nvPr>
        </p:nvSpPr>
        <p:spPr/>
        <p:txBody>
          <a:bodyPr/>
          <a:lstStyle/>
          <a:p>
            <a:r>
              <a:rPr lang="en-US" dirty="0"/>
              <a:t>Extra grid</a:t>
            </a:r>
            <a:br>
              <a:rPr lang="en-US" dirty="0"/>
            </a:b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2075572" y="1265465"/>
            <a:ext cx="7049377" cy="43706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Footer Placeholder 1"/>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2694596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08BC8CE-00A2-4570-A7C4-CF89774406DD}" type="slidenum">
              <a:rPr lang="en-IN" smtClean="0"/>
              <a:pPr/>
              <a:t>39</a:t>
            </a:fld>
            <a:endParaRPr lang="en-IN"/>
          </a:p>
        </p:txBody>
      </p:sp>
      <p:sp>
        <p:nvSpPr>
          <p:cNvPr id="4" name="Title 3"/>
          <p:cNvSpPr>
            <a:spLocks noGrp="1"/>
          </p:cNvSpPr>
          <p:nvPr>
            <p:ph type="title"/>
          </p:nvPr>
        </p:nvSpPr>
        <p:spPr/>
        <p:txBody>
          <a:bodyPr/>
          <a:lstStyle/>
          <a:p>
            <a:r>
              <a:rPr lang="en-US" dirty="0"/>
              <a:t>Inter grid</a:t>
            </a:r>
          </a:p>
        </p:txBody>
      </p:sp>
      <p:pic>
        <p:nvPicPr>
          <p:cNvPr id="5" name="Picture 2"/>
          <p:cNvPicPr>
            <a:picLocks noChangeAspect="1" noChangeArrowheads="1"/>
          </p:cNvPicPr>
          <p:nvPr/>
        </p:nvPicPr>
        <p:blipFill>
          <a:blip r:embed="rId2" cstate="print"/>
          <a:srcRect/>
          <a:stretch>
            <a:fillRect/>
          </a:stretch>
        </p:blipFill>
        <p:spPr bwMode="auto">
          <a:xfrm>
            <a:off x="2392136" y="1295399"/>
            <a:ext cx="7772400" cy="5105400"/>
          </a:xfrm>
          <a:prstGeom prst="rect">
            <a:avLst/>
          </a:prstGeom>
          <a:noFill/>
          <a:ln w="9525">
            <a:noFill/>
            <a:miter lim="800000"/>
            <a:headEnd/>
            <a:tailEnd/>
          </a:ln>
        </p:spPr>
      </p:pic>
      <p:sp>
        <p:nvSpPr>
          <p:cNvPr id="2" name="Footer Placeholder 1"/>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816594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08BC8CE-00A2-4570-A7C4-CF89774406DD}" type="slidenum">
              <a:rPr lang="en-IN" smtClean="0"/>
              <a:pPr/>
              <a:t>4</a:t>
            </a:fld>
            <a:endParaRPr lang="en-IN"/>
          </a:p>
        </p:txBody>
      </p:sp>
      <p:sp>
        <p:nvSpPr>
          <p:cNvPr id="4" name="Title 3"/>
          <p:cNvSpPr>
            <a:spLocks noGrp="1"/>
          </p:cNvSpPr>
          <p:nvPr>
            <p:ph type="title"/>
          </p:nvPr>
        </p:nvSpPr>
        <p:spPr/>
        <p:txBody>
          <a:bodyPr/>
          <a:lstStyle/>
          <a:p>
            <a:br>
              <a:rPr lang="en-US" dirty="0"/>
            </a:br>
            <a:r>
              <a:rPr lang="en-US" dirty="0"/>
              <a:t>Computers in a Distributed System </a:t>
            </a:r>
          </a:p>
        </p:txBody>
      </p:sp>
      <p:sp>
        <p:nvSpPr>
          <p:cNvPr id="5" name="Rectangle 4"/>
          <p:cNvSpPr/>
          <p:nvPr/>
        </p:nvSpPr>
        <p:spPr>
          <a:xfrm>
            <a:off x="1094153" y="1820985"/>
            <a:ext cx="9456615" cy="3046988"/>
          </a:xfrm>
          <a:prstGeom prst="rect">
            <a:avLst/>
          </a:prstGeom>
        </p:spPr>
        <p:txBody>
          <a:bodyPr wrap="square">
            <a:spAutoFit/>
          </a:bodyPr>
          <a:lstStyle/>
          <a:p>
            <a:endParaRPr lang="en-US" sz="2400" dirty="0">
              <a:latin typeface="Times New Roman" pitchFamily="18" charset="0"/>
              <a:cs typeface="Times New Roman" pitchFamily="18" charset="0"/>
            </a:endParaRPr>
          </a:p>
          <a:p>
            <a:pPr marL="342900" indent="-342900">
              <a:buFont typeface="Arial" pitchFamily="34" charset="0"/>
              <a:buChar char="•"/>
            </a:pPr>
            <a:r>
              <a:rPr lang="en-US" sz="2400" dirty="0">
                <a:latin typeface="Times New Roman" pitchFamily="18" charset="0"/>
                <a:cs typeface="Times New Roman" pitchFamily="18" charset="0"/>
              </a:rPr>
              <a:t>Server machines: computers which provide resources and services </a:t>
            </a:r>
          </a:p>
          <a:p>
            <a:pPr marL="342900" indent="-342900">
              <a:buFont typeface="Arial" pitchFamily="34" charset="0"/>
              <a:buChar char="•"/>
            </a:pPr>
            <a:r>
              <a:rPr lang="en-US" sz="2400" dirty="0">
                <a:latin typeface="Times New Roman" pitchFamily="18" charset="0"/>
                <a:cs typeface="Times New Roman" pitchFamily="18" charset="0"/>
              </a:rPr>
              <a:t>Workstations: Computers used by end-users to perform computing </a:t>
            </a:r>
          </a:p>
          <a:p>
            <a:pPr marL="342900" indent="-342900">
              <a:buFont typeface="Arial" pitchFamily="34" charset="0"/>
              <a:buChar char="•"/>
            </a:pPr>
            <a:r>
              <a:rPr lang="en-US" sz="2400" dirty="0">
                <a:latin typeface="Times New Roman" pitchFamily="18" charset="0"/>
                <a:cs typeface="Times New Roman" pitchFamily="18" charset="0"/>
              </a:rPr>
              <a:t>Personal Assistance/Mobile Devices: handheld computers connected to the system via a wireless communication link. </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Examples of Distributed System: </a:t>
            </a:r>
          </a:p>
          <a:p>
            <a:r>
              <a:rPr lang="en-US" sz="2400" dirty="0">
                <a:latin typeface="Times New Roman" pitchFamily="18" charset="0"/>
                <a:cs typeface="Times New Roman" pitchFamily="18" charset="0"/>
              </a:rPr>
              <a:t>•Network of workstations (</a:t>
            </a:r>
            <a:r>
              <a:rPr lang="en-US" sz="2400" dirty="0" err="1">
                <a:latin typeface="Times New Roman" pitchFamily="18" charset="0"/>
                <a:cs typeface="Times New Roman" pitchFamily="18" charset="0"/>
              </a:rPr>
              <a:t>NoW</a:t>
            </a:r>
            <a:r>
              <a:rPr lang="en-US" sz="2400" dirty="0">
                <a:latin typeface="Times New Roman" pitchFamily="18" charset="0"/>
                <a:cs typeface="Times New Roman" pitchFamily="18" charset="0"/>
              </a:rPr>
              <a:t>), Internet, Intranet </a:t>
            </a:r>
          </a:p>
        </p:txBody>
      </p:sp>
      <p:sp>
        <p:nvSpPr>
          <p:cNvPr id="2" name="Footer Placeholder 1"/>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374607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08BC8CE-00A2-4570-A7C4-CF89774406DD}" type="slidenum">
              <a:rPr lang="en-IN" smtClean="0"/>
              <a:pPr/>
              <a:t>5</a:t>
            </a:fld>
            <a:endParaRPr lang="en-IN"/>
          </a:p>
        </p:txBody>
      </p:sp>
      <p:sp>
        <p:nvSpPr>
          <p:cNvPr id="4" name="Title 3"/>
          <p:cNvSpPr>
            <a:spLocks noGrp="1"/>
          </p:cNvSpPr>
          <p:nvPr>
            <p:ph type="title"/>
          </p:nvPr>
        </p:nvSpPr>
        <p:spPr/>
        <p:txBody>
          <a:bodyPr/>
          <a:lstStyle/>
          <a:p>
            <a:br>
              <a:rPr lang="en-US" dirty="0"/>
            </a:br>
            <a:r>
              <a:rPr lang="en-US" dirty="0"/>
              <a:t>Centralized vs. Distributed Computing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723" y="1868832"/>
            <a:ext cx="7971199" cy="451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2756378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7CC6CF9-A37D-4F07-AE65-D44D556A9CC7}"/>
              </a:ext>
            </a:extLst>
          </p:cNvPr>
          <p:cNvSpPr>
            <a:spLocks noGrp="1"/>
          </p:cNvSpPr>
          <p:nvPr>
            <p:ph type="sldNum" sz="quarter" idx="12"/>
          </p:nvPr>
        </p:nvSpPr>
        <p:spPr/>
        <p:txBody>
          <a:bodyPr/>
          <a:lstStyle/>
          <a:p>
            <a:fld id="{108BC8CE-00A2-4570-A7C4-CF89774406DD}" type="slidenum">
              <a:rPr lang="en-IN" smtClean="0"/>
              <a:pPr/>
              <a:t>6</a:t>
            </a:fld>
            <a:endParaRPr lang="en-IN"/>
          </a:p>
        </p:txBody>
      </p:sp>
      <p:pic>
        <p:nvPicPr>
          <p:cNvPr id="6" name="Picture 5">
            <a:extLst>
              <a:ext uri="{FF2B5EF4-FFF2-40B4-BE49-F238E27FC236}">
                <a16:creationId xmlns:a16="http://schemas.microsoft.com/office/drawing/2014/main" id="{25E199EA-59EB-4E1F-B33C-CC9BE987C141}"/>
              </a:ext>
            </a:extLst>
          </p:cNvPr>
          <p:cNvPicPr>
            <a:picLocks noChangeAspect="1"/>
          </p:cNvPicPr>
          <p:nvPr/>
        </p:nvPicPr>
        <p:blipFill>
          <a:blip r:embed="rId2"/>
          <a:stretch>
            <a:fillRect/>
          </a:stretch>
        </p:blipFill>
        <p:spPr>
          <a:xfrm>
            <a:off x="1476375" y="347662"/>
            <a:ext cx="9239250" cy="6162675"/>
          </a:xfrm>
          <a:prstGeom prst="rect">
            <a:avLst/>
          </a:prstGeom>
        </p:spPr>
      </p:pic>
      <p:sp>
        <p:nvSpPr>
          <p:cNvPr id="2" name="Footer Placeholder 1"/>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207754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0D762D-71F6-44EF-80E8-4E1FCCF0B1C1}"/>
              </a:ext>
            </a:extLst>
          </p:cNvPr>
          <p:cNvSpPr>
            <a:spLocks noGrp="1"/>
          </p:cNvSpPr>
          <p:nvPr>
            <p:ph type="sldNum" sz="quarter" idx="12"/>
          </p:nvPr>
        </p:nvSpPr>
        <p:spPr/>
        <p:txBody>
          <a:bodyPr/>
          <a:lstStyle/>
          <a:p>
            <a:fld id="{108BC8CE-00A2-4570-A7C4-CF89774406DD}" type="slidenum">
              <a:rPr lang="en-IN" smtClean="0"/>
              <a:pPr/>
              <a:t>7</a:t>
            </a:fld>
            <a:endParaRPr lang="en-IN"/>
          </a:p>
        </p:txBody>
      </p:sp>
      <p:pic>
        <p:nvPicPr>
          <p:cNvPr id="6" name="Picture 5">
            <a:extLst>
              <a:ext uri="{FF2B5EF4-FFF2-40B4-BE49-F238E27FC236}">
                <a16:creationId xmlns:a16="http://schemas.microsoft.com/office/drawing/2014/main" id="{1C8C8CF0-3D9B-4023-9DB7-EB454F21CDC7}"/>
              </a:ext>
            </a:extLst>
          </p:cNvPr>
          <p:cNvPicPr>
            <a:picLocks noChangeAspect="1"/>
          </p:cNvPicPr>
          <p:nvPr/>
        </p:nvPicPr>
        <p:blipFill>
          <a:blip r:embed="rId2"/>
          <a:stretch>
            <a:fillRect/>
          </a:stretch>
        </p:blipFill>
        <p:spPr>
          <a:xfrm>
            <a:off x="1132515" y="357188"/>
            <a:ext cx="4832058" cy="3213070"/>
          </a:xfrm>
          <a:prstGeom prst="rect">
            <a:avLst/>
          </a:prstGeom>
        </p:spPr>
      </p:pic>
      <p:pic>
        <p:nvPicPr>
          <p:cNvPr id="8" name="Picture 7">
            <a:extLst>
              <a:ext uri="{FF2B5EF4-FFF2-40B4-BE49-F238E27FC236}">
                <a16:creationId xmlns:a16="http://schemas.microsoft.com/office/drawing/2014/main" id="{2F3C73C4-7287-457B-90C2-9B9E6DF87398}"/>
              </a:ext>
            </a:extLst>
          </p:cNvPr>
          <p:cNvPicPr>
            <a:picLocks noChangeAspect="1"/>
          </p:cNvPicPr>
          <p:nvPr/>
        </p:nvPicPr>
        <p:blipFill>
          <a:blip r:embed="rId3"/>
          <a:stretch>
            <a:fillRect/>
          </a:stretch>
        </p:blipFill>
        <p:spPr>
          <a:xfrm>
            <a:off x="6665116" y="3027283"/>
            <a:ext cx="4688684" cy="3511629"/>
          </a:xfrm>
          <a:prstGeom prst="rect">
            <a:avLst/>
          </a:prstGeom>
        </p:spPr>
      </p:pic>
      <p:sp>
        <p:nvSpPr>
          <p:cNvPr id="2" name="Footer Placeholder 1"/>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2159704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Economics</a:t>
            </a:r>
          </a:p>
          <a:p>
            <a:pPr>
              <a:buNone/>
            </a:pPr>
            <a:r>
              <a:rPr lang="en-US" dirty="0"/>
              <a:t>	Distributed systems allow the pooling of resources, including CPU cycles, data storage, input/output devices, and services. </a:t>
            </a:r>
          </a:p>
          <a:p>
            <a:r>
              <a:rPr lang="en-US" b="1" dirty="0"/>
              <a:t>Reliability</a:t>
            </a:r>
          </a:p>
          <a:p>
            <a:pPr>
              <a:buNone/>
            </a:pPr>
            <a:r>
              <a:rPr lang="en-US" dirty="0"/>
              <a:t>   A distributed system allow replication of resources and/or services, thus reducing service outage due to failures </a:t>
            </a:r>
          </a:p>
          <a:p>
            <a:endParaRPr lang="en-US" dirty="0"/>
          </a:p>
          <a:p>
            <a:pPr algn="just">
              <a:buNone/>
            </a:pPr>
            <a:r>
              <a:rPr lang="en-US" b="1" dirty="0"/>
              <a:t>The Internet has become a universal platform for distributed computing </a:t>
            </a:r>
          </a:p>
          <a:p>
            <a:pPr>
              <a:buNone/>
            </a:pPr>
            <a:endParaRPr lang="en-US" dirty="0"/>
          </a:p>
          <a:p>
            <a:endParaRPr lang="en-US" dirty="0"/>
          </a:p>
        </p:txBody>
      </p:sp>
      <p:sp>
        <p:nvSpPr>
          <p:cNvPr id="3" name="Slide Number Placeholder 2"/>
          <p:cNvSpPr>
            <a:spLocks noGrp="1"/>
          </p:cNvSpPr>
          <p:nvPr>
            <p:ph type="sldNum" sz="quarter" idx="12"/>
          </p:nvPr>
        </p:nvSpPr>
        <p:spPr/>
        <p:txBody>
          <a:bodyPr/>
          <a:lstStyle/>
          <a:p>
            <a:fld id="{108BC8CE-00A2-4570-A7C4-CF89774406DD}" type="slidenum">
              <a:rPr lang="en-IN" smtClean="0"/>
              <a:pPr/>
              <a:t>8</a:t>
            </a:fld>
            <a:endParaRPr lang="en-IN"/>
          </a:p>
        </p:txBody>
      </p:sp>
      <p:sp>
        <p:nvSpPr>
          <p:cNvPr id="4" name="Title 3"/>
          <p:cNvSpPr>
            <a:spLocks noGrp="1"/>
          </p:cNvSpPr>
          <p:nvPr>
            <p:ph type="title"/>
          </p:nvPr>
        </p:nvSpPr>
        <p:spPr/>
        <p:txBody>
          <a:bodyPr/>
          <a:lstStyle/>
          <a:p>
            <a:br>
              <a:rPr lang="en-US" dirty="0"/>
            </a:br>
            <a:r>
              <a:rPr lang="en-US" b="1" dirty="0"/>
              <a:t>Why distributed computing? </a:t>
            </a:r>
          </a:p>
        </p:txBody>
      </p:sp>
      <p:sp>
        <p:nvSpPr>
          <p:cNvPr id="5" name="Footer Placeholder 4"/>
          <p:cNvSpPr>
            <a:spLocks noGrp="1"/>
          </p:cNvSpPr>
          <p:nvPr>
            <p:ph type="ftr" sz="quarter" idx="11"/>
          </p:nvPr>
        </p:nvSpPr>
        <p:spPr/>
        <p:txBody>
          <a:bodyPr/>
          <a:lstStyle/>
          <a:p>
            <a:r>
              <a:rPr lang="en-IN"/>
              <a:t>Arpita Shah</a:t>
            </a:r>
          </a:p>
        </p:txBody>
      </p:sp>
    </p:spTree>
    <p:extLst>
      <p:ext uri="{BB962C8B-B14F-4D97-AF65-F5344CB8AC3E}">
        <p14:creationId xmlns:p14="http://schemas.microsoft.com/office/powerpoint/2010/main" val="720114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None/>
            </a:pPr>
            <a:r>
              <a:rPr lang="en-US" dirty="0"/>
              <a:t>Some of the reasons for the popularity of distributed computing</a:t>
            </a:r>
          </a:p>
          <a:p>
            <a:pPr>
              <a:buNone/>
            </a:pPr>
            <a:endParaRPr lang="en-US" dirty="0"/>
          </a:p>
          <a:p>
            <a:r>
              <a:rPr lang="en-US" dirty="0"/>
              <a:t>The affordability of computers and availability of network access </a:t>
            </a:r>
          </a:p>
          <a:p>
            <a:r>
              <a:rPr lang="en-US" dirty="0"/>
              <a:t>Resource sharing </a:t>
            </a:r>
          </a:p>
          <a:p>
            <a:r>
              <a:rPr lang="en-US" dirty="0"/>
              <a:t>Scalability </a:t>
            </a:r>
          </a:p>
          <a:p>
            <a:r>
              <a:rPr lang="en-US" dirty="0"/>
              <a:t>Fault Tolerance </a:t>
            </a:r>
          </a:p>
          <a:p>
            <a:pPr>
              <a:buNone/>
            </a:pPr>
            <a:endParaRPr lang="en-US" dirty="0"/>
          </a:p>
        </p:txBody>
      </p:sp>
      <p:sp>
        <p:nvSpPr>
          <p:cNvPr id="3" name="Slide Number Placeholder 2"/>
          <p:cNvSpPr>
            <a:spLocks noGrp="1"/>
          </p:cNvSpPr>
          <p:nvPr>
            <p:ph type="sldNum" sz="quarter" idx="12"/>
          </p:nvPr>
        </p:nvSpPr>
        <p:spPr/>
        <p:txBody>
          <a:bodyPr/>
          <a:lstStyle/>
          <a:p>
            <a:fld id="{108BC8CE-00A2-4570-A7C4-CF89774406DD}" type="slidenum">
              <a:rPr lang="en-IN" smtClean="0"/>
              <a:pPr/>
              <a:t>9</a:t>
            </a:fld>
            <a:endParaRPr lang="en-IN"/>
          </a:p>
        </p:txBody>
      </p:sp>
      <p:sp>
        <p:nvSpPr>
          <p:cNvPr id="4" name="Title 3"/>
          <p:cNvSpPr>
            <a:spLocks noGrp="1"/>
          </p:cNvSpPr>
          <p:nvPr>
            <p:ph type="title"/>
          </p:nvPr>
        </p:nvSpPr>
        <p:spPr/>
        <p:txBody>
          <a:bodyPr>
            <a:normAutofit fontScale="90000"/>
          </a:bodyPr>
          <a:lstStyle/>
          <a:p>
            <a:br>
              <a:rPr lang="en-US" dirty="0"/>
            </a:br>
            <a:r>
              <a:rPr lang="en-US" sz="4000" b="1" dirty="0"/>
              <a:t>The Weaknesses and Strengths of Distributed Computing</a:t>
            </a:r>
            <a:endParaRPr lang="en-US" b="1" dirty="0"/>
          </a:p>
        </p:txBody>
      </p:sp>
      <p:sp>
        <p:nvSpPr>
          <p:cNvPr id="5" name="Footer Placeholder 4"/>
          <p:cNvSpPr>
            <a:spLocks noGrp="1"/>
          </p:cNvSpPr>
          <p:nvPr>
            <p:ph type="ftr" sz="quarter" idx="11"/>
          </p:nvPr>
        </p:nvSpPr>
        <p:spPr/>
        <p:txBody>
          <a:bodyPr/>
          <a:lstStyle/>
          <a:p>
            <a:r>
              <a:rPr lang="en-IN"/>
              <a:t>Arpita Shah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B19A8D2623D574DB070066EAC07119C" ma:contentTypeVersion="13" ma:contentTypeDescription="Create a new document." ma:contentTypeScope="" ma:versionID="8a8432e528721fb15016a3755d38764c">
  <xsd:schema xmlns:xsd="http://www.w3.org/2001/XMLSchema" xmlns:xs="http://www.w3.org/2001/XMLSchema" xmlns:p="http://schemas.microsoft.com/office/2006/metadata/properties" xmlns:ns2="1be02e1d-55a3-47c1-8852-08b687a90336" xmlns:ns3="8e326e45-8c81-4648-a134-8a9291077e85" targetNamespace="http://schemas.microsoft.com/office/2006/metadata/properties" ma:root="true" ma:fieldsID="4df5e3c98f36cf04991364ba2876365b" ns2:_="" ns3:_="">
    <xsd:import namespace="1be02e1d-55a3-47c1-8852-08b687a90336"/>
    <xsd:import namespace="8e326e45-8c81-4648-a134-8a9291077e8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MediaServiceAutoKeyPoints" minOccurs="0"/>
                <xsd:element ref="ns3:MediaServiceKeyPoints" minOccurs="0"/>
                <xsd:element ref="ns3:lcf76f155ced4ddcb4097134ff3c332f" minOccurs="0"/>
                <xsd:element ref="ns2:TaxCatchAll"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e02e1d-55a3-47c1-8852-08b687a9033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3999c714-6be7-4503-9946-e0e46d1959de}" ma:internalName="TaxCatchAll" ma:showField="CatchAllData" ma:web="1be02e1d-55a3-47c1-8852-08b687a9033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e326e45-8c81-4648-a134-8a9291077e8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ffa586b3-da55-41c2-ae5c-bacd60f04a62"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e326e45-8c81-4648-a134-8a9291077e85">
      <Terms xmlns="http://schemas.microsoft.com/office/infopath/2007/PartnerControls"/>
    </lcf76f155ced4ddcb4097134ff3c332f>
    <TaxCatchAll xmlns="1be02e1d-55a3-47c1-8852-08b687a9033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8967D4-F6DD-4CD1-8CCD-30502EA15D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e02e1d-55a3-47c1-8852-08b687a90336"/>
    <ds:schemaRef ds:uri="8e326e45-8c81-4648-a134-8a9291077e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5D9F606-8FE4-4289-BBCC-8A1E9C66B4DE}">
  <ds:schemaRefs>
    <ds:schemaRef ds:uri="http://schemas.microsoft.com/office/2006/metadata/properties"/>
    <ds:schemaRef ds:uri="http://schemas.microsoft.com/office/infopath/2007/PartnerControls"/>
    <ds:schemaRef ds:uri="8e326e45-8c81-4648-a134-8a9291077e85"/>
    <ds:schemaRef ds:uri="1be02e1d-55a3-47c1-8852-08b687a90336"/>
  </ds:schemaRefs>
</ds:datastoreItem>
</file>

<file path=customXml/itemProps3.xml><?xml version="1.0" encoding="utf-8"?>
<ds:datastoreItem xmlns:ds="http://schemas.openxmlformats.org/officeDocument/2006/customXml" ds:itemID="{BB3313B8-834D-4289-B790-1A1AA6EEB9F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2653</TotalTime>
  <Words>1088</Words>
  <Application>Microsoft Office PowerPoint</Application>
  <PresentationFormat>Widescreen</PresentationFormat>
  <Paragraphs>276</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PowerPoint Presentation</vt:lpstr>
      <vt:lpstr>Trends in computing</vt:lpstr>
      <vt:lpstr> Distributed Computing </vt:lpstr>
      <vt:lpstr> Computers in a Distributed System </vt:lpstr>
      <vt:lpstr> Centralized vs. Distributed Computing </vt:lpstr>
      <vt:lpstr>PowerPoint Presentation</vt:lpstr>
      <vt:lpstr>PowerPoint Presentation</vt:lpstr>
      <vt:lpstr> Why distributed computing? </vt:lpstr>
      <vt:lpstr> The Weaknesses and Strengths of Distributed Computing</vt:lpstr>
      <vt:lpstr>PowerPoint Presentation</vt:lpstr>
      <vt:lpstr> Building Distributed Applications was Difficult?</vt:lpstr>
      <vt:lpstr> High-Performance Computing</vt:lpstr>
      <vt:lpstr> Cluster Computing </vt:lpstr>
      <vt:lpstr>PowerPoint Presentation</vt:lpstr>
      <vt:lpstr>PowerPoint Presentation</vt:lpstr>
      <vt:lpstr> Peer-to-Peer Computing </vt:lpstr>
      <vt:lpstr>Internet Computing </vt:lpstr>
      <vt:lpstr>Internet Computing Projects</vt:lpstr>
      <vt:lpstr>Internet Computing Projects</vt:lpstr>
      <vt:lpstr>PowerPoint Presentation</vt:lpstr>
      <vt:lpstr>Grid Computing</vt:lpstr>
      <vt:lpstr>PowerPoint Presentation</vt:lpstr>
      <vt:lpstr>A typical view of Grid environment</vt:lpstr>
      <vt:lpstr>PowerPoint Presentation</vt:lpstr>
      <vt:lpstr>PowerPoint Presentation</vt:lpstr>
      <vt:lpstr>Some of the Major Grid Projects</vt:lpstr>
      <vt:lpstr>PowerPoint Presentation</vt:lpstr>
      <vt:lpstr>PowerPoint Presentation</vt:lpstr>
      <vt:lpstr>Grid Architecture</vt:lpstr>
      <vt:lpstr>PowerPoint Presentation</vt:lpstr>
      <vt:lpstr>PowerPoint Presentation</vt:lpstr>
      <vt:lpstr>PowerPoint Presentation</vt:lpstr>
      <vt:lpstr>PowerPoint Presentation</vt:lpstr>
      <vt:lpstr>PowerPoint Presentation</vt:lpstr>
      <vt:lpstr>PowerPoint Presentation</vt:lpstr>
      <vt:lpstr>Grid Topologies</vt:lpstr>
      <vt:lpstr>Intra grid </vt:lpstr>
      <vt:lpstr>Extra grid </vt:lpstr>
      <vt:lpstr>Inter grid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Mrugendra</dc:creator>
  <cp:lastModifiedBy>resources</cp:lastModifiedBy>
  <cp:revision>282</cp:revision>
  <dcterms:created xsi:type="dcterms:W3CDTF">2017-07-29T08:12:59Z</dcterms:created>
  <dcterms:modified xsi:type="dcterms:W3CDTF">2022-08-17T15:15:09Z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0x0101001B19A8D2623D574DB070066EAC07119C</vt:lpwstr>
  </property>
  <property fmtid="{D5CDD505-2E9C-101B-9397-08002B2CF9AE}" pid="3" name="MediaServiceImageTags">
    <vt:lpwstr/>
  </property>
</Properties>
</file>